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8.xml" ContentType="application/vnd.openxmlformats-officedocument.presentationml.slide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diagrams/quickStyle2.xml" ContentType="application/vnd.openxmlformats-officedocument.drawingml.diagramQuickStyle+xml"/>
  <Override PartName="/ppt/diagrams/layout2.xml" ContentType="application/vnd.openxmlformats-officedocument.drawingml.diagramLayout+xml"/>
  <Override PartName="/ppt/diagrams/data2.xml" ContentType="application/vnd.openxmlformats-officedocument.drawingml.diagramData+xml"/>
  <Override PartName="/ppt/diagrams/drawing2.xml" ContentType="application/vnd.openxmlformats-officedocument.drawingml.diagramDrawing+xml"/>
  <Override PartName="/ppt/slides/slide5.xml" ContentType="application/vnd.openxmlformats-officedocument.presentationml.slide+xml"/>
  <Override PartName="/ppt/diagrams/quickStyle1.xml" ContentType="application/vnd.openxmlformats-officedocument.drawingml.diagramQuickStyle+xml"/>
  <Override PartName="/ppt/slideMasters/slideMaster1.xml" ContentType="application/vnd.openxmlformats-officedocument.presentationml.slideMaster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diagrams/colors2.xml" ContentType="application/vnd.openxmlformats-officedocument.drawingml.diagramColors+xml"/>
  <Override PartName="/ppt/diagrams/layout1.xml" ContentType="application/vnd.openxmlformats-officedocument.drawingml.diagramLayout+xml"/>
  <Override PartName="/ppt/diagrams/colors1.xml" ContentType="application/vnd.openxmlformats-officedocument.drawingml.diagramColor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diagrams/data1.xml" ContentType="application/vnd.openxmlformats-officedocument.drawingml.diagramData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diagrams/drawing1.xml" ContentType="application/vnd.openxmlformats-officedocument.drawingml.diagramDrawing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presProps" Target="presProps.xml" /><Relationship Id="rId19" Type="http://schemas.openxmlformats.org/officeDocument/2006/relationships/tableStyles" Target="tableStyles.xml" /><Relationship Id="rId20" Type="http://schemas.openxmlformats.org/officeDocument/2006/relationships/viewProps" Target="viewProps.xml" /></Relationships>
</file>

<file path=ppt/diagrams/_rels/data1.xml.rels><?xml version="1.0" encoding="UTF-8" standalone="yes"?><Relationships xmlns="http://schemas.openxmlformats.org/package/2006/relationships"><Relationship Id="rId1" Type="http://schemas.openxmlformats.org/officeDocument/2006/relationships/image" Target="../media/image13.jpg"/><Relationship Id="rId2" Type="http://schemas.microsoft.com/office/2007/relationships/diagramDrawing" Target="../diagrams/drawing1.xml" /></Relationships>
</file>

<file path=ppt/diagrams/_rels/data2.xml.rels><?xml version="1.0" encoding="UTF-8" standalone="yes"?><Relationships xmlns="http://schemas.openxmlformats.org/package/2006/relationships"><Relationship Id="rId1" Type="http://schemas.microsoft.com/office/2007/relationships/diagramDrawing" Target="../diagrams/drawing2.xml" /></Relationships>
</file>

<file path=ppt/diagrams/_rels/drawing1.xml.rels><?xml version="1.0" encoding="UTF-8" standalone="yes"?><Relationships xmlns="http://schemas.openxmlformats.org/package/2006/relationships"></Relationships>
</file>

<file path=ppt/diagrams/_rels/drawing2.xml.rels><?xml version="1.0" encoding="UTF-8" standalone="yes"?><Relationships xmlns="http://schemas.openxmlformats.org/package/2006/relationships"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DB65965B-E55D-4B19-8B08-13ED5258AC85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D86957BB-6DA0-4717-BCC6-D0CBDCE24EE4}">
      <dgm:prSet phldrT="[Text]"/>
      <dgm:spPr bwMode="auto">
        <a:solidFill>
          <a:srgbClr val="7030A0"/>
        </a:solidFill>
      </dgm:spPr>
      <dgm:t>
        <a:bodyPr/>
        <a:lstStyle/>
        <a:p>
          <a:pPr>
            <a:defRPr/>
          </a:pPr>
          <a:r>
            <a:rPr lang="ru-RU"/>
            <a:t>ОБРАЗОВАТЕЛЬНЫЙ ПРОЦЕСС                                      Цель: обеспечить развитии личности детей дошкольного возраста в различных видах общения и деятельности с учетом их возрастных, индивидуальных, психологических и физиологических особенностей. Развитие личности, мотивации и способностей детей в различных видах деятельности и охватывает  направление развития и образования детей (образовательные области).</a:t>
          </a:r>
          <a:endParaRPr lang="ru-RU"/>
        </a:p>
      </dgm:t>
    </dgm:pt>
    <dgm:pt modelId="{B1387B18-BE98-447B-AF8B-23629296FB7C}" type="parTrans" cxnId="{8AFE552B-27C2-43A0-98E7-DECBAAB88B3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7514CF48-F173-4520-B151-C0A2076054F6}" type="sibTrans" cxnId="{8AFE552B-27C2-43A0-98E7-DECBAAB88B3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057920E-E406-4037-9D8A-D86CFE8FDBD8}">
      <dgm:prSet phldrT="[Text]"/>
      <dgm:spPr bwMode="auto">
        <a:solidFill>
          <a:srgbClr val="FF0000"/>
        </a:solidFill>
      </dgm:spPr>
      <dgm:t>
        <a:bodyPr/>
        <a:lstStyle/>
        <a:p>
          <a:pPr>
            <a:defRPr/>
          </a:pPr>
          <a:r>
            <a:rPr lang="ru-RU">
              <a:solidFill>
                <a:schemeClr val="tx1"/>
              </a:solidFill>
            </a:rPr>
            <a:t>Социально-коммуникативное развитие</a:t>
          </a:r>
          <a:endParaRPr lang="ru-RU">
            <a:solidFill>
              <a:schemeClr val="tx1"/>
            </a:solidFill>
          </a:endParaRPr>
        </a:p>
      </dgm:t>
    </dgm:pt>
    <dgm:pt modelId="{19BA032C-6185-4482-AF36-F3433EC4C629}" type="parTrans" cxnId="{21311A95-12CC-4EB7-B209-26C1F63AB7FE}">
      <dgm:prSet/>
      <dgm:spPr bwMode="auto">
        <a:solidFill>
          <a:srgbClr val="C00000"/>
        </a:solidFill>
      </dgm:spPr>
      <dgm:t>
        <a:bodyPr/>
        <a:lstStyle/>
        <a:p>
          <a:pPr>
            <a:defRPr/>
          </a:pPr>
          <a:endParaRPr lang="ru-RU"/>
        </a:p>
      </dgm:t>
    </dgm:pt>
    <dgm:pt modelId="{DE63D1D0-AC2B-4706-A594-78744CAC57C3}" type="sibTrans" cxnId="{21311A95-12CC-4EB7-B209-26C1F63AB7FE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41542A8F-140A-4AE8-95EA-D44D99F862D7}">
      <dgm:prSet phldrT="[Text]"/>
      <dgm:spPr bwMode="auto"/>
      <dgm:t>
        <a:bodyPr/>
        <a:lstStyle/>
        <a:p>
          <a:pPr>
            <a:defRPr/>
          </a:pPr>
          <a:r>
            <a:rPr lang="ru-RU">
              <a:solidFill>
                <a:schemeClr val="tx1"/>
              </a:solidFill>
            </a:rPr>
            <a:t>Физическое развитие</a:t>
          </a:r>
          <a:endParaRPr lang="ru-RU">
            <a:solidFill>
              <a:schemeClr val="tx1"/>
            </a:solidFill>
          </a:endParaRPr>
        </a:p>
      </dgm:t>
    </dgm:pt>
    <dgm:pt modelId="{8A895AB8-F4AE-43F2-88FE-57A5ABA0F855}" type="parTrans" cxnId="{AFE1B2B6-7409-4D98-A83F-2157C71EF649}">
      <dgm:prSet/>
      <dgm:spPr bwMode="auto">
        <a:solidFill>
          <a:srgbClr val="C00000"/>
        </a:solidFill>
      </dgm:spPr>
      <dgm:t>
        <a:bodyPr/>
        <a:lstStyle/>
        <a:p>
          <a:pPr>
            <a:defRPr/>
          </a:pPr>
          <a:endParaRPr lang="ru-RU"/>
        </a:p>
      </dgm:t>
    </dgm:pt>
    <dgm:pt modelId="{652DECF7-2242-4EEA-B1F3-19F480AEC2E6}" type="sibTrans" cxnId="{AFE1B2B6-7409-4D98-A83F-2157C71EF64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A0BC61D-183D-44A5-B98B-F7D4FF4D254C}">
      <dgm:prSet phldrT="[Text]"/>
      <dgm:spPr bwMode="auto">
        <a:solidFill>
          <a:srgbClr val="FFFF00"/>
        </a:solidFill>
      </dgm:spPr>
      <dgm:t>
        <a:bodyPr/>
        <a:lstStyle/>
        <a:p>
          <a:pPr>
            <a:defRPr/>
          </a:pPr>
          <a:r>
            <a:rPr lang="ru-RU">
              <a:solidFill>
                <a:schemeClr val="tx1"/>
              </a:solidFill>
            </a:rPr>
            <a:t>Познавательное развитие</a:t>
          </a:r>
          <a:endParaRPr lang="ru-RU">
            <a:solidFill>
              <a:schemeClr val="tx1"/>
            </a:solidFill>
          </a:endParaRPr>
        </a:p>
      </dgm:t>
    </dgm:pt>
    <dgm:pt modelId="{2A3286CF-EC64-496A-BC74-AB5BF5935DA6}" type="parTrans" cxnId="{06C33592-3F50-47D8-855E-054A6BEBCC2E}">
      <dgm:prSet/>
      <dgm:spPr bwMode="auto">
        <a:solidFill>
          <a:srgbClr val="C00000"/>
        </a:solidFill>
      </dgm:spPr>
      <dgm:t>
        <a:bodyPr/>
        <a:lstStyle/>
        <a:p>
          <a:pPr>
            <a:defRPr/>
          </a:pPr>
          <a:endParaRPr lang="ru-RU"/>
        </a:p>
      </dgm:t>
    </dgm:pt>
    <dgm:pt modelId="{2A47B3EC-4CDD-451D-BE99-57FC8FA4FDC1}" type="sibTrans" cxnId="{06C33592-3F50-47D8-855E-054A6BEBCC2E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0A7EB711-FF50-4162-81A0-5970BF58032D}">
      <dgm:prSet phldrT="[Text]"/>
      <dgm:spPr bwMode="auto">
        <a:solidFill>
          <a:srgbClr val="92D050"/>
        </a:solidFill>
      </dgm:spPr>
      <dgm:t>
        <a:bodyPr/>
        <a:lstStyle/>
        <a:p>
          <a:pPr>
            <a:defRPr/>
          </a:pPr>
          <a:r>
            <a:rPr lang="ru-RU">
              <a:solidFill>
                <a:schemeClr val="tx1"/>
              </a:solidFill>
            </a:rPr>
            <a:t>Художественно-эстетическое развитие</a:t>
          </a:r>
          <a:endParaRPr lang="ru-RU">
            <a:solidFill>
              <a:schemeClr val="tx1"/>
            </a:solidFill>
          </a:endParaRPr>
        </a:p>
      </dgm:t>
    </dgm:pt>
    <dgm:pt modelId="{5685CC4B-BC78-4FF3-8247-99BD6CA54CD6}" type="parTrans" cxnId="{B4DF0303-D115-493F-8F2F-F17676E61B2E}">
      <dgm:prSet/>
      <dgm:spPr bwMode="auto">
        <a:solidFill>
          <a:srgbClr val="C00000"/>
        </a:solidFill>
      </dgm:spPr>
      <dgm:t>
        <a:bodyPr/>
        <a:lstStyle/>
        <a:p>
          <a:pPr>
            <a:defRPr/>
          </a:pPr>
          <a:endParaRPr lang="ru-RU"/>
        </a:p>
      </dgm:t>
    </dgm:pt>
    <dgm:pt modelId="{AE3E4568-DDE7-4FA9-8AD0-942F7FA08014}" type="sibTrans" cxnId="{B4DF0303-D115-493F-8F2F-F17676E61B2E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0A293CE-5EA5-4131-8690-C8136F1C2355}">
      <dgm:prSet phldrT="[Text]"/>
      <dgm:spPr bwMode="auto">
        <a:solidFill>
          <a:srgbClr val="00B0F0"/>
        </a:solidFill>
      </dgm:spPr>
      <dgm:t>
        <a:bodyPr/>
        <a:lstStyle/>
        <a:p>
          <a:pPr>
            <a:defRPr/>
          </a:pPr>
          <a:r>
            <a:rPr lang="ru-RU" b="0">
              <a:solidFill>
                <a:schemeClr val="tx1"/>
              </a:solidFill>
            </a:rPr>
            <a:t>Речевое развитие</a:t>
          </a:r>
          <a:endParaRPr lang="ru-RU" b="0">
            <a:solidFill>
              <a:schemeClr val="tx1"/>
            </a:solidFill>
          </a:endParaRPr>
        </a:p>
      </dgm:t>
    </dgm:pt>
    <dgm:pt modelId="{0504E7AB-1DB1-4E6A-AA84-DB9A347C7AF4}" type="parTrans" cxnId="{C4E200C0-681D-4DC3-9A09-FDF458E4B07C}">
      <dgm:prSet/>
      <dgm:spPr bwMode="auto">
        <a:solidFill>
          <a:srgbClr val="C00000"/>
        </a:solidFill>
      </dgm:spPr>
      <dgm:t>
        <a:bodyPr/>
        <a:lstStyle/>
        <a:p>
          <a:pPr>
            <a:defRPr/>
          </a:pPr>
          <a:endParaRPr lang="ru-RU"/>
        </a:p>
      </dgm:t>
    </dgm:pt>
    <dgm:pt modelId="{599EC238-CB53-4622-BD3B-8F37187AF458}" type="sibTrans" cxnId="{C4E200C0-681D-4DC3-9A09-FDF458E4B07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9F2EA67-CF8E-47F8-B02F-687A49058C5C}" type="pres">
      <dgm:prSet presAssocID="{DB65965B-E55D-4B19-8B08-13ED5258AC85}" presName="cycle" presStyleCnt="0">
        <dgm:presLayoutVars>
          <dgm:chMax val="1"/>
          <dgm:dir val="norm"/>
          <dgm:animLvl val="ctr"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975A00E1-551B-4431-B937-173E777D1E38}" type="pres">
      <dgm:prSet custLinFactNeighborY="-5354" custScaleX="195328" custScaleY="189235" presAssocID="{D86957BB-6DA0-4717-BCC6-D0CBDCE24EE4}" presName="centerShape" presStyleLbl="node0" presStyleIdx="0" presStyleCnt="1"/>
      <dgm:spPr bwMode="auto"/>
      <dgm:t>
        <a:bodyPr/>
        <a:lstStyle/>
        <a:p>
          <a:pPr>
            <a:defRPr/>
          </a:pPr>
          <a:endParaRPr lang="ru-RU"/>
        </a:p>
      </dgm:t>
    </dgm:pt>
    <dgm:pt modelId="{F6FDDAEE-9760-435F-A17D-0A6BC70F059D}" type="pres">
      <dgm:prSet custLinFactNeighborX="53247" custLinFactNeighborY="22548" presAssocID="{19BA032C-6185-4482-AF36-F3433EC4C629}" presName="parTrans" presStyleLbl="bgSibTrans2D1" presStyleIdx="0" presStyleCnt="5"/>
      <dgm:spPr bwMode="auto"/>
      <dgm:t>
        <a:bodyPr/>
        <a:lstStyle/>
        <a:p>
          <a:pPr>
            <a:defRPr/>
          </a:pPr>
          <a:endParaRPr lang="ru-RU"/>
        </a:p>
      </dgm:t>
    </dgm:pt>
    <dgm:pt modelId="{A880E5B2-8A04-4D65-A6B0-D406B6BCBDE0}" type="pres">
      <dgm:prSet custRadScaleInc="-17714" custRadScaleRad="104295" presAssocID="{8057920E-E406-4037-9D8A-D86CFE8FDBD8}" presName="node" presStyleLbl="node1" presStyleIdx="0" presStyleCnt="5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5B7946FB-3F10-4AD1-93B7-DB1C8E3EC1AF}" type="pres">
      <dgm:prSet custLinFactNeighborX="28090" custLinFactNeighborY="53869" presAssocID="{8A895AB8-F4AE-43F2-88FE-57A5ABA0F855}" presName="parTrans" presStyleLbl="bgSibTrans2D1" presStyleIdx="1" presStyleCnt="5"/>
      <dgm:spPr bwMode="auto"/>
      <dgm:t>
        <a:bodyPr/>
        <a:lstStyle/>
        <a:p>
          <a:pPr>
            <a:defRPr/>
          </a:pPr>
          <a:endParaRPr lang="ru-RU"/>
        </a:p>
      </dgm:t>
    </dgm:pt>
    <dgm:pt modelId="{B9CE47D6-E62C-4066-8583-7AFF81902D2F}" type="pres">
      <dgm:prSet custRadScaleInc="-30685" custRadScaleRad="121225" presAssocID="{41542A8F-140A-4AE8-95EA-D44D99F862D7}" presName="node" presStyleLbl="node1" presStyleIdx="1" presStyleCnt="5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716E536F-AC9B-4D89-AEC8-D6FB15EA3531}" type="pres">
      <dgm:prSet custLinFactNeighborY="100000" custLinFactY="10441" custScaleX="154653" presAssocID="{2A3286CF-EC64-496A-BC74-AB5BF5935DA6}" presName="parTrans" presStyleLbl="bgSibTrans2D1" presStyleIdx="2" presStyleCnt="5"/>
      <dgm:spPr bwMode="auto"/>
      <dgm:t>
        <a:bodyPr/>
        <a:lstStyle/>
        <a:p>
          <a:pPr>
            <a:defRPr/>
          </a:pPr>
          <a:endParaRPr lang="ru-RU"/>
        </a:p>
      </dgm:t>
    </dgm:pt>
    <dgm:pt modelId="{D7D7A27D-F703-482F-82AA-63A5FBF3376E}" type="pres">
      <dgm:prSet custRadScaleInc="0" custRadScaleRad="99964" presAssocID="{2A0BC61D-183D-44A5-B98B-F7D4FF4D254C}" presName="node" presStyleLbl="node1" presStyleIdx="2" presStyleCnt="5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EEC602F7-C919-42BB-9DE1-03046E8568BB}" type="pres">
      <dgm:prSet custLinFactNeighborX="-27663" custLinFactNeighborY="43444" presAssocID="{5685CC4B-BC78-4FF3-8247-99BD6CA54CD6}" presName="parTrans" presStyleLbl="bgSibTrans2D1" presStyleIdx="3" presStyleCnt="5"/>
      <dgm:spPr bwMode="auto"/>
      <dgm:t>
        <a:bodyPr/>
        <a:lstStyle/>
        <a:p>
          <a:pPr>
            <a:defRPr/>
          </a:pPr>
          <a:endParaRPr lang="ru-RU"/>
        </a:p>
      </dgm:t>
    </dgm:pt>
    <dgm:pt modelId="{6A756592-8FBE-4959-9375-0C35C0D458CC}" type="pres">
      <dgm:prSet custRadScaleInc="34750" custRadScaleRad="122057" presAssocID="{0A7EB711-FF50-4162-81A0-5970BF58032D}" presName="node" presStyleLbl="node1" presStyleIdx="3" presStyleCnt="5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B9599F1A-5FCF-43E8-88BC-6B1F3F771DD4}" type="pres">
      <dgm:prSet custLinFactNeighborX="-54903" custLinFactNeighborY="29686" presAssocID="{0504E7AB-1DB1-4E6A-AA84-DB9A347C7AF4}" presName="parTrans" presStyleLbl="bgSibTrans2D1" presStyleIdx="4" presStyleCnt="5"/>
      <dgm:spPr bwMode="auto"/>
      <dgm:t>
        <a:bodyPr/>
        <a:lstStyle/>
        <a:p>
          <a:pPr>
            <a:defRPr/>
          </a:pPr>
          <a:endParaRPr lang="ru-RU"/>
        </a:p>
      </dgm:t>
    </dgm:pt>
    <dgm:pt modelId="{5C86B78D-BBBC-40EF-AA3F-60076E7E7EDE}" type="pres">
      <dgm:prSet custRadScaleInc="13966" custRadScaleRad="107729" presAssocID="{E0A293CE-5EA5-4131-8690-C8136F1C2355}" presName="node" presStyleLbl="node1" presStyleIdx="4" presStyleCnt="5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8AFE552B-27C2-43A0-98E7-DECBAAB88B31}" srcId="{DB65965B-E55D-4B19-8B08-13ED5258AC85}" destId="{D86957BB-6DA0-4717-BCC6-D0CBDCE24EE4}" srcOrd="0" destOrd="0" parTransId="{B1387B18-BE98-447B-AF8B-23629296FB7C}" sibTransId="{7514CF48-F173-4520-B151-C0A2076054F6}"/>
    <dgm:cxn modelId="{C4E200C0-681D-4DC3-9A09-FDF458E4B07C}" srcId="{D86957BB-6DA0-4717-BCC6-D0CBDCE24EE4}" destId="{E0A293CE-5EA5-4131-8690-C8136F1C2355}" srcOrd="4" destOrd="0" parTransId="{0504E7AB-1DB1-4E6A-AA84-DB9A347C7AF4}" sibTransId="{599EC238-CB53-4622-BD3B-8F37187AF458}"/>
    <dgm:cxn modelId="{471E4241-25A9-4E9D-B716-B6CDC3CE6AF9}" type="presOf" srcId="{2A3286CF-EC64-496A-BC74-AB5BF5935DA6}" destId="{716E536F-AC9B-4D89-AEC8-D6FB15EA3531}" srcOrd="0" destOrd="0" presId="urn:microsoft.com/office/officeart/2005/8/layout/radial4"/>
    <dgm:cxn modelId="{10B2C5CA-DC9E-4BAB-A3BB-5D686B8224F4}" type="presOf" srcId="{8A895AB8-F4AE-43F2-88FE-57A5ABA0F855}" destId="{5B7946FB-3F10-4AD1-93B7-DB1C8E3EC1AF}" srcOrd="0" destOrd="0" presId="urn:microsoft.com/office/officeart/2005/8/layout/radial4"/>
    <dgm:cxn modelId="{7ADBE281-CCC5-4E97-B992-DF7A3C035D5B}" type="presOf" srcId="{D86957BB-6DA0-4717-BCC6-D0CBDCE24EE4}" destId="{975A00E1-551B-4431-B937-173E777D1E38}" srcOrd="0" destOrd="0" presId="urn:microsoft.com/office/officeart/2005/8/layout/radial4"/>
    <dgm:cxn modelId="{B4DF0303-D115-493F-8F2F-F17676E61B2E}" srcId="{D86957BB-6DA0-4717-BCC6-D0CBDCE24EE4}" destId="{0A7EB711-FF50-4162-81A0-5970BF58032D}" srcOrd="3" destOrd="0" parTransId="{5685CC4B-BC78-4FF3-8247-99BD6CA54CD6}" sibTransId="{AE3E4568-DDE7-4FA9-8AD0-942F7FA08014}"/>
    <dgm:cxn modelId="{FE921C0C-0B6A-45AE-8890-B9B18D68DCEB}" type="presOf" srcId="{DB65965B-E55D-4B19-8B08-13ED5258AC85}" destId="{89F2EA67-CF8E-47F8-B02F-687A49058C5C}" srcOrd="0" destOrd="0" presId="urn:microsoft.com/office/officeart/2005/8/layout/radial4"/>
    <dgm:cxn modelId="{AFE1B2B6-7409-4D98-A83F-2157C71EF649}" srcId="{D86957BB-6DA0-4717-BCC6-D0CBDCE24EE4}" destId="{41542A8F-140A-4AE8-95EA-D44D99F862D7}" srcOrd="1" destOrd="0" parTransId="{8A895AB8-F4AE-43F2-88FE-57A5ABA0F855}" sibTransId="{652DECF7-2242-4EEA-B1F3-19F480AEC2E6}"/>
    <dgm:cxn modelId="{C7FD40D3-C88F-4197-A0AB-18EF724D0AA0}" type="presOf" srcId="{8057920E-E406-4037-9D8A-D86CFE8FDBD8}" destId="{A880E5B2-8A04-4D65-A6B0-D406B6BCBDE0}" srcOrd="0" destOrd="0" presId="urn:microsoft.com/office/officeart/2005/8/layout/radial4"/>
    <dgm:cxn modelId="{2F0C73E9-4B35-495A-96D8-FF8B87C5EE1B}" type="presOf" srcId="{5685CC4B-BC78-4FF3-8247-99BD6CA54CD6}" destId="{EEC602F7-C919-42BB-9DE1-03046E8568BB}" srcOrd="0" destOrd="0" presId="urn:microsoft.com/office/officeart/2005/8/layout/radial4"/>
    <dgm:cxn modelId="{22EE63E4-A2A4-4D8A-94CD-4DF8DB20176E}" type="presOf" srcId="{0A7EB711-FF50-4162-81A0-5970BF58032D}" destId="{6A756592-8FBE-4959-9375-0C35C0D458CC}" srcOrd="0" destOrd="0" presId="urn:microsoft.com/office/officeart/2005/8/layout/radial4"/>
    <dgm:cxn modelId="{2BB2542B-88A5-4F5F-A3D2-566E46202C5A}" type="presOf" srcId="{E0A293CE-5EA5-4131-8690-C8136F1C2355}" destId="{5C86B78D-BBBC-40EF-AA3F-60076E7E7EDE}" srcOrd="0" destOrd="0" presId="urn:microsoft.com/office/officeart/2005/8/layout/radial4"/>
    <dgm:cxn modelId="{21311A95-12CC-4EB7-B209-26C1F63AB7FE}" srcId="{D86957BB-6DA0-4717-BCC6-D0CBDCE24EE4}" destId="{8057920E-E406-4037-9D8A-D86CFE8FDBD8}" srcOrd="0" destOrd="0" parTransId="{19BA032C-6185-4482-AF36-F3433EC4C629}" sibTransId="{DE63D1D0-AC2B-4706-A594-78744CAC57C3}"/>
    <dgm:cxn modelId="{0F001594-D4B6-471E-AE59-50919047FA39}" type="presOf" srcId="{41542A8F-140A-4AE8-95EA-D44D99F862D7}" destId="{B9CE47D6-E62C-4066-8583-7AFF81902D2F}" srcOrd="0" destOrd="0" presId="urn:microsoft.com/office/officeart/2005/8/layout/radial4"/>
    <dgm:cxn modelId="{13237DA3-3738-4462-8762-155F4B7354C2}" type="presOf" srcId="{2A0BC61D-183D-44A5-B98B-F7D4FF4D254C}" destId="{D7D7A27D-F703-482F-82AA-63A5FBF3376E}" srcOrd="0" destOrd="0" presId="urn:microsoft.com/office/officeart/2005/8/layout/radial4"/>
    <dgm:cxn modelId="{244B2A96-6CFF-42AD-A17F-E8A51AC83E45}" type="presOf" srcId="{19BA032C-6185-4482-AF36-F3433EC4C629}" destId="{F6FDDAEE-9760-435F-A17D-0A6BC70F059D}" srcOrd="0" destOrd="0" presId="urn:microsoft.com/office/officeart/2005/8/layout/radial4"/>
    <dgm:cxn modelId="{CB4E701B-EA27-478F-8131-C38867C4DBC7}" type="presOf" srcId="{0504E7AB-1DB1-4E6A-AA84-DB9A347C7AF4}" destId="{B9599F1A-5FCF-43E8-88BC-6B1F3F771DD4}" srcOrd="0" destOrd="0" presId="urn:microsoft.com/office/officeart/2005/8/layout/radial4"/>
    <dgm:cxn modelId="{06C33592-3F50-47D8-855E-054A6BEBCC2E}" srcId="{D86957BB-6DA0-4717-BCC6-D0CBDCE24EE4}" destId="{2A0BC61D-183D-44A5-B98B-F7D4FF4D254C}" srcOrd="2" destOrd="0" parTransId="{2A3286CF-EC64-496A-BC74-AB5BF5935DA6}" sibTransId="{2A47B3EC-4CDD-451D-BE99-57FC8FA4FDC1}"/>
    <dgm:cxn modelId="{6E406567-871E-4EA5-9D46-86282D552658}" type="presParOf" srcId="{89F2EA67-CF8E-47F8-B02F-687A49058C5C}" destId="{975A00E1-551B-4431-B937-173E777D1E38}" srcOrd="0" destOrd="0" presId="urn:microsoft.com/office/officeart/2005/8/layout/radial4"/>
    <dgm:cxn modelId="{EA3046F7-4F7A-4035-B000-DF81105E304E}" type="presParOf" srcId="{89F2EA67-CF8E-47F8-B02F-687A49058C5C}" destId="{F6FDDAEE-9760-435F-A17D-0A6BC70F059D}" srcOrd="1" destOrd="0" presId="urn:microsoft.com/office/officeart/2005/8/layout/radial4"/>
    <dgm:cxn modelId="{F935A04C-5BBB-4577-9D48-D0CFFC2F09D7}" type="presParOf" srcId="{89F2EA67-CF8E-47F8-B02F-687A49058C5C}" destId="{A880E5B2-8A04-4D65-A6B0-D406B6BCBDE0}" srcOrd="2" destOrd="0" presId="urn:microsoft.com/office/officeart/2005/8/layout/radial4"/>
    <dgm:cxn modelId="{0F59E554-ED33-4F0C-9BFE-737036012A4D}" type="presParOf" srcId="{89F2EA67-CF8E-47F8-B02F-687A49058C5C}" destId="{5B7946FB-3F10-4AD1-93B7-DB1C8E3EC1AF}" srcOrd="3" destOrd="0" presId="urn:microsoft.com/office/officeart/2005/8/layout/radial4"/>
    <dgm:cxn modelId="{7393251D-B684-4C74-A964-D33AF6FE05BA}" type="presParOf" srcId="{89F2EA67-CF8E-47F8-B02F-687A49058C5C}" destId="{B9CE47D6-E62C-4066-8583-7AFF81902D2F}" srcOrd="4" destOrd="0" presId="urn:microsoft.com/office/officeart/2005/8/layout/radial4"/>
    <dgm:cxn modelId="{34B625C6-FC64-4B71-B071-420608932256}" type="presParOf" srcId="{89F2EA67-CF8E-47F8-B02F-687A49058C5C}" destId="{716E536F-AC9B-4D89-AEC8-D6FB15EA3531}" srcOrd="5" destOrd="0" presId="urn:microsoft.com/office/officeart/2005/8/layout/radial4"/>
    <dgm:cxn modelId="{4805C524-9514-4FFA-A3A5-E694221F2D82}" type="presParOf" srcId="{89F2EA67-CF8E-47F8-B02F-687A49058C5C}" destId="{D7D7A27D-F703-482F-82AA-63A5FBF3376E}" srcOrd="6" destOrd="0" presId="urn:microsoft.com/office/officeart/2005/8/layout/radial4"/>
    <dgm:cxn modelId="{11B68991-93B6-4C88-89EA-56AEE18BEB88}" type="presParOf" srcId="{89F2EA67-CF8E-47F8-B02F-687A49058C5C}" destId="{EEC602F7-C919-42BB-9DE1-03046E8568BB}" srcOrd="7" destOrd="0" presId="urn:microsoft.com/office/officeart/2005/8/layout/radial4"/>
    <dgm:cxn modelId="{9E04DDC7-23D9-45E3-BAE8-A3B10BD2BC48}" type="presParOf" srcId="{89F2EA67-CF8E-47F8-B02F-687A49058C5C}" destId="{6A756592-8FBE-4959-9375-0C35C0D458CC}" srcOrd="8" destOrd="0" presId="urn:microsoft.com/office/officeart/2005/8/layout/radial4"/>
    <dgm:cxn modelId="{A424BC9B-8506-4226-A65B-450D57AA5718}" type="presParOf" srcId="{89F2EA67-CF8E-47F8-B02F-687A49058C5C}" destId="{B9599F1A-5FCF-43E8-88BC-6B1F3F771DD4}" srcOrd="9" destOrd="0" presId="urn:microsoft.com/office/officeart/2005/8/layout/radial4"/>
    <dgm:cxn modelId="{0E580C7E-ADB4-4F7A-BE6A-C6EBD8B4B4C9}" type="presParOf" srcId="{89F2EA67-CF8E-47F8-B02F-687A49058C5C}" destId="{5C86B78D-BBBC-40EF-AA3F-60076E7E7EDE}" srcOrd="10" destOrd="0" presId="urn:microsoft.com/office/officeart/2005/8/layout/radial4"/>
  </dgm:cxnLst>
  <dgm:bg>
    <a:blipFill>
      <a:blip r:embed="rId1"/>
      <a:stretch/>
    </a:blipFill>
  </dgm:bg>
  <dgm:whole/>
  <dgm:extLst>
    <a:ext uri="http://schemas.microsoft.com/office/drawing/2008/diagram">
      <dsp:dataModelExt xmlns:dsp="http://schemas.microsoft.com/office/drawing/2008/diagram" relId="rId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832B8C87-51C2-47B0-8FD4-8AF8A21BC442}" type="doc">
      <dgm:prSet loTypeId="urn:microsoft.com/office/officeart/2005/8/layout/vList6" loCatId="list" qsTypeId="urn:microsoft.com/office/officeart/2005/8/quickstyle/simple2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AC5491D6-FC31-4FAD-A83C-9F02B0EE9ACE}">
      <dgm:prSet phldrT="[Text]" custT="1"/>
      <dgm:spPr bwMode="auto">
        <a:solidFill>
          <a:srgbClr val="92D050"/>
        </a:solidFill>
      </dgm:spPr>
      <dgm:t>
        <a:bodyPr/>
        <a:lstStyle/>
        <a:p>
          <a:pPr>
            <a:lnSpc>
              <a:spcPct val="100000"/>
            </a:lnSpc>
            <a:defRPr/>
          </a:pPr>
          <a:r>
            <a:rPr lang="ru-RU" sz="1600" b="1" u="sng">
              <a:solidFill>
                <a:schemeClr val="tx1"/>
              </a:solidFill>
              <a:latin typeface="Georgia"/>
              <a:cs typeface="Times New Roman"/>
            </a:rPr>
            <a:t>ОБЯЗАТЕЛЬНАЯ ЧАСТЬ:</a:t>
          </a:r>
          <a:endParaRPr/>
        </a:p>
        <a:p>
          <a:pPr>
            <a:lnSpc>
              <a:spcPct val="100000"/>
            </a:lnSpc>
            <a:defRPr/>
          </a:pPr>
          <a:r>
            <a:rPr lang="ru-RU" sz="1600" b="1">
              <a:solidFill>
                <a:schemeClr val="tx1"/>
              </a:solidFill>
              <a:latin typeface="Georgia"/>
              <a:cs typeface="Times New Roman"/>
            </a:rPr>
            <a:t> основная образовательная программа МБДОУ  с учётом Примерной основной образовательной программы дошкольного образования                                             «От рождения до школы» под редакцией Н. Е. </a:t>
          </a:r>
          <a:r>
            <a:rPr lang="ru-RU" sz="1600" b="1">
              <a:solidFill>
                <a:schemeClr val="tx1"/>
              </a:solidFill>
              <a:latin typeface="Georgia"/>
              <a:cs typeface="Times New Roman"/>
            </a:rPr>
            <a:t>Вераксы</a:t>
          </a:r>
          <a:r>
            <a:rPr lang="ru-RU" sz="1600" b="1">
              <a:solidFill>
                <a:schemeClr val="tx1"/>
              </a:solidFill>
              <a:latin typeface="Georgia"/>
              <a:cs typeface="Times New Roman"/>
            </a:rPr>
            <a:t>, Т.С. Комаровой, </a:t>
          </a:r>
          <a:r>
            <a:rPr lang="ru-RU" sz="1600" b="1">
              <a:solidFill>
                <a:schemeClr val="tx1"/>
              </a:solidFill>
              <a:latin typeface="Georgia"/>
              <a:cs typeface="Times New Roman"/>
            </a:rPr>
            <a:t>М.А.Васильевой</a:t>
          </a:r>
          <a:endParaRPr lang="ru-RU" sz="1600" b="1">
            <a:solidFill>
              <a:schemeClr val="tx1"/>
            </a:solidFill>
            <a:latin typeface="Georgia"/>
            <a:cs typeface="Times New Roman"/>
          </a:endParaRPr>
        </a:p>
      </dgm:t>
    </dgm:pt>
    <dgm:pt modelId="{FA1F3D25-B03A-4377-85D1-40CA4BA3FED3}" type="parTrans" cxnId="{CFD6307D-0885-4566-AD3D-0EA3FAB38914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15CA2CB-A578-4019-A60A-4067E7603B3E}" type="sibTrans" cxnId="{CFD6307D-0885-4566-AD3D-0EA3FAB38914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4C1069E4-34E0-4A19-884F-B69508B2538F}">
      <dgm:prSet phldrT="[Text]"/>
      <dgm:spPr bwMode="auto">
        <a:solidFill>
          <a:srgbClr val="FEB0FA">
            <a:alpha val="90000"/>
          </a:srgbClr>
        </a:solidFill>
      </dgm:spPr>
      <dgm:t>
        <a:bodyPr/>
        <a:lstStyle/>
        <a:p>
          <a:pPr algn="l">
            <a:defRPr/>
          </a:pPr>
          <a:endParaRPr lang="ru-RU" sz="2700"/>
        </a:p>
      </dgm:t>
    </dgm:pt>
    <dgm:pt modelId="{C8AEB2F8-E280-43AF-B6C9-1BD392113F09}" type="parTrans" cxnId="{4B855E0A-94CC-4500-B778-D01A1EF8A02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04E079BA-DFE9-405F-A034-CA94176410D8}" type="sibTrans" cxnId="{4B855E0A-94CC-4500-B778-D01A1EF8A02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B921E0A-ACB7-469E-8DFE-B56AD568F37D}">
      <dgm:prSet phldrT="[Text]"/>
      <dgm:spPr bwMode="auto">
        <a:solidFill>
          <a:srgbClr val="FEB0FA">
            <a:alpha val="90000"/>
          </a:srgbClr>
        </a:solidFill>
      </dgm:spPr>
      <dgm:t>
        <a:bodyPr/>
        <a:lstStyle/>
        <a:p>
          <a:pPr algn="l">
            <a:defRPr/>
          </a:pPr>
          <a:endParaRPr lang="ru-RU" sz="2700"/>
        </a:p>
      </dgm:t>
    </dgm:pt>
    <dgm:pt modelId="{82ACCC3C-957C-497E-8C73-6B3419AA575E}" type="parTrans" cxnId="{1CD8731E-DF8F-4B38-99A5-9BB2B46FA418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D6BF270-3AF6-40FC-8CD8-655DB6A17778}" type="sibTrans" cxnId="{1CD8731E-DF8F-4B38-99A5-9BB2B46FA418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7EF84FDD-C749-4CEF-BE47-29BAC931A8C7}">
      <dgm:prSet phldrT="[Text]" custT="1"/>
      <dgm:spPr bwMode="auto">
        <a:solidFill>
          <a:srgbClr val="FEB0FA">
            <a:alpha val="90000"/>
          </a:srgbClr>
        </a:solidFill>
      </dgm:spPr>
      <dgm:t>
        <a:bodyPr/>
        <a:lstStyle/>
        <a:p>
          <a:pPr algn="r">
            <a:defRPr/>
          </a:pPr>
          <a:r>
            <a:rPr lang="ru-RU" sz="4000" b="1">
              <a:latin typeface="Georgia"/>
            </a:rPr>
            <a:t>60%</a:t>
          </a:r>
          <a:endParaRPr lang="ru-RU" sz="4000" b="1">
            <a:latin typeface="Georgia"/>
          </a:endParaRPr>
        </a:p>
      </dgm:t>
    </dgm:pt>
    <dgm:pt modelId="{74792FB9-CC46-4DBD-ABFD-17694F47513C}" type="parTrans" cxnId="{9E1C936C-C022-486A-854E-FF2634154B2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700836F6-D1C4-4EB8-BBA8-FC9881043098}" type="sibTrans" cxnId="{9E1C936C-C022-486A-854E-FF2634154B2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8248403-A90E-4DFA-9915-8EDF7B8E8025}">
      <dgm:prSet phldrT="[Text]"/>
      <dgm:spPr bwMode="auto">
        <a:solidFill>
          <a:srgbClr val="FEB0FA">
            <a:alpha val="90000"/>
          </a:srgbClr>
        </a:solidFill>
      </dgm:spPr>
      <dgm:t>
        <a:bodyPr/>
        <a:lstStyle/>
        <a:p>
          <a:pPr algn="l">
            <a:defRPr/>
          </a:pPr>
          <a:endParaRPr lang="ru-RU" sz="2700"/>
        </a:p>
      </dgm:t>
    </dgm:pt>
    <dgm:pt modelId="{A4C247F0-0700-4D57-ADA0-91C19A9F644D}" type="parTrans" cxnId="{B72C0F37-023D-4035-9D4E-7196AC513E04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1499D5A-3F85-415D-BB41-BE91B03D5145}" type="sibTrans" cxnId="{B72C0F37-023D-4035-9D4E-7196AC513E04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1E194AE-EA24-43A0-9851-BDC8239A95BF}" type="pres">
      <dgm:prSet presAssocID="{832B8C87-51C2-47B0-8FD4-8AF8A21BC442}" presName="Name0" presStyleCnt="0">
        <dgm:presLayoutVars>
          <dgm:dir val="norm"/>
          <dgm:animLvl val="lvl"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1C356400-8F56-47F5-A05B-CACD0D930B12}" type="pres">
      <dgm:prSet presAssocID="{AC5491D6-FC31-4FAD-A83C-9F02B0EE9ACE}" presName="linNode" presStyleCnt="0"/>
      <dgm:spPr bwMode="auto"/>
    </dgm:pt>
    <dgm:pt modelId="{C09DE736-C655-4EC2-B278-CF97F0259823}" type="pres">
      <dgm:prSet custLinFactNeighborX="-1180" custLinFactNeighborY="-229" custScaleX="235623" custScaleY="100294" presAssocID="{AC5491D6-FC31-4FAD-A83C-9F02B0EE9ACE}" presName="parentShp" presStyleLbl="node1" presStyleIdx="0" presStyleCnt="1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49221B50-B010-4910-A37C-5B4443738082}" type="pres">
      <dgm:prSet presAssocID="{AC5491D6-FC31-4FAD-A83C-9F02B0EE9ACE}" presName="childShp" presStyleLbl="bgAccFollowNode1" presStyleIdx="0" presStyleCnt="1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946BDF22-F307-468A-9E94-D2D632F72851}" type="presOf" srcId="{AC5491D6-FC31-4FAD-A83C-9F02B0EE9ACE}" destId="{C09DE736-C655-4EC2-B278-CF97F0259823}" srcOrd="0" destOrd="0" presId="urn:microsoft.com/office/officeart/2005/8/layout/vList6"/>
    <dgm:cxn modelId="{5E855AEC-5A26-4A37-8CC8-6BB266809867}" type="presOf" srcId="{7EF84FDD-C749-4CEF-BE47-29BAC931A8C7}" destId="{49221B50-B010-4910-A37C-5B4443738082}" srcOrd="0" destOrd="2" presId="urn:microsoft.com/office/officeart/2005/8/layout/vList6"/>
    <dgm:cxn modelId="{6D62FC1D-654B-4E8C-B911-0FF784314ED6}" type="presOf" srcId="{4C1069E4-34E0-4A19-884F-B69508B2538F}" destId="{49221B50-B010-4910-A37C-5B4443738082}" srcOrd="0" destOrd="1" presId="urn:microsoft.com/office/officeart/2005/8/layout/vList6"/>
    <dgm:cxn modelId="{CFD6307D-0885-4566-AD3D-0EA3FAB38914}" srcId="{832B8C87-51C2-47B0-8FD4-8AF8A21BC442}" destId="{AC5491D6-FC31-4FAD-A83C-9F02B0EE9ACE}" srcOrd="0" destOrd="0" parTransId="{FA1F3D25-B03A-4377-85D1-40CA4BA3FED3}" sibTransId="{F15CA2CB-A578-4019-A60A-4067E7603B3E}"/>
    <dgm:cxn modelId="{B72C0F37-023D-4035-9D4E-7196AC513E04}" srcId="{AC5491D6-FC31-4FAD-A83C-9F02B0EE9ACE}" destId="{A8248403-A90E-4DFA-9915-8EDF7B8E8025}" srcOrd="0" destOrd="0" parTransId="{A4C247F0-0700-4D57-ADA0-91C19A9F644D}" sibTransId="{A1499D5A-3F85-415D-BB41-BE91B03D5145}"/>
    <dgm:cxn modelId="{9E1C936C-C022-486A-854E-FF2634154B20}" srcId="{AC5491D6-FC31-4FAD-A83C-9F02B0EE9ACE}" destId="{7EF84FDD-C749-4CEF-BE47-29BAC931A8C7}" srcOrd="2" destOrd="0" parTransId="{74792FB9-CC46-4DBD-ABFD-17694F47513C}" sibTransId="{700836F6-D1C4-4EB8-BBA8-FC9881043098}"/>
    <dgm:cxn modelId="{4B855E0A-94CC-4500-B778-D01A1EF8A029}" srcId="{AC5491D6-FC31-4FAD-A83C-9F02B0EE9ACE}" destId="{4C1069E4-34E0-4A19-884F-B69508B2538F}" srcOrd="1" destOrd="0" parTransId="{C8AEB2F8-E280-43AF-B6C9-1BD392113F09}" sibTransId="{04E079BA-DFE9-405F-A034-CA94176410D8}"/>
    <dgm:cxn modelId="{47A09FCD-211B-4223-9D6E-1F9F6481DC46}" type="presOf" srcId="{832B8C87-51C2-47B0-8FD4-8AF8A21BC442}" destId="{E1E194AE-EA24-43A0-9851-BDC8239A95BF}" srcOrd="0" destOrd="0" presId="urn:microsoft.com/office/officeart/2005/8/layout/vList6"/>
    <dgm:cxn modelId="{55497B41-9887-4806-A5C2-95ED4E040281}" type="presOf" srcId="{A8248403-A90E-4DFA-9915-8EDF7B8E8025}" destId="{49221B50-B010-4910-A37C-5B4443738082}" srcOrd="0" destOrd="0" presId="urn:microsoft.com/office/officeart/2005/8/layout/vList6"/>
    <dgm:cxn modelId="{1CD8731E-DF8F-4B38-99A5-9BB2B46FA418}" srcId="{AC5491D6-FC31-4FAD-A83C-9F02B0EE9ACE}" destId="{6B921E0A-ACB7-469E-8DFE-B56AD568F37D}" srcOrd="3" destOrd="0" parTransId="{82ACCC3C-957C-497E-8C73-6B3419AA575E}" sibTransId="{9D6BF270-3AF6-40FC-8CD8-655DB6A17778}"/>
    <dgm:cxn modelId="{F6728E83-ED61-424D-B418-9498ACED8E66}" type="presOf" srcId="{6B921E0A-ACB7-469E-8DFE-B56AD568F37D}" destId="{49221B50-B010-4910-A37C-5B4443738082}" srcOrd="0" destOrd="3" presId="urn:microsoft.com/office/officeart/2005/8/layout/vList6"/>
    <dgm:cxn modelId="{703E666A-B9F0-4A22-BCBA-CFFB267B39E6}" type="presParOf" srcId="{E1E194AE-EA24-43A0-9851-BDC8239A95BF}" destId="{1C356400-8F56-47F5-A05B-CACD0D930B12}" srcOrd="0" destOrd="0" presId="urn:microsoft.com/office/officeart/2005/8/layout/vList6"/>
    <dgm:cxn modelId="{CC3F4A66-B7D6-4743-BE45-CB3F0337C1EA}" type="presParOf" srcId="{1C356400-8F56-47F5-A05B-CACD0D930B12}" destId="{C09DE736-C655-4EC2-B278-CF97F0259823}" srcOrd="0" destOrd="0" presId="urn:microsoft.com/office/officeart/2005/8/layout/vList6"/>
    <dgm:cxn modelId="{4242D6C4-BEEF-4D3F-94F7-1A1F9419557F}" type="presParOf" srcId="{1C356400-8F56-47F5-A05B-CACD0D930B12}" destId="{49221B50-B010-4910-A37C-5B444373808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" minVer="http://schemas.openxmlformats.org/drawingml/2006/diagram"/>
    </a:ext>
  </dgm:extLst>
</dgm:dataModel>
</file>

<file path=ppt/diagrams/drawing1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644199463" name=""/>
      <dsp:cNvGrpSpPr/>
    </dsp:nvGrpSpPr>
    <dsp:grpSpPr bwMode="auto">
      <a:xfrm>
        <a:off x="0" y="0"/>
        <a:ext cx="9144000" cy="6857999"/>
        <a:chOff x="0" y="0"/>
        <a:chExt cx="9144000" cy="6857999"/>
      </a:xfrm>
    </dsp:grpSpPr>
    <dsp:sp modelId="{975A00E1-551B-4431-B937-173E777D1E38}">
      <dsp:nvSpPr>
        <dsp:cNvPr id="0" name=""/>
        <dsp:cNvSpPr/>
      </dsp:nvSpPr>
      <dsp:spPr bwMode="auto">
        <a:xfrm>
          <a:off x="2273818" y="1893329"/>
          <a:ext cx="4596363" cy="4452985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600"/>
            <a:t>ОБРАЗОВАТЕЛЬНЫЙ ПРОЦЕСС                                      Цель: обеспечить развитии личности детей дошкольного возраста в различных видах общения и деятельности с учетом их возрастных, индивидуальных, психологических и физиологических особенностей. Развитие личности, мотивации и способностей детей в различных видах деятельности и охватывает  направление развития и образования детей (образовательные области).</a:t>
          </a:r>
          <a:endParaRPr lang="ru-RU" sz="1600"/>
        </a:p>
      </dsp:txBody>
      <dsp:txXfrm>
        <a:off x="2946940" y="2545454"/>
        <a:ext cx="3250119" cy="3148735"/>
      </dsp:txXfrm>
    </dsp:sp>
    <dsp:sp modelId="{F6FDDAEE-9760-435F-A17D-0A6BC70F059D}">
      <dsp:nvSpPr>
        <dsp:cNvPr id="0" name=""/>
        <dsp:cNvSpPr/>
      </dsp:nvSpPr>
      <dsp:spPr bwMode="auto">
        <a:xfrm rot="10046129">
          <a:off x="1729827" y="4577680"/>
          <a:ext cx="1175933" cy="670648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A880E5B2-8A04-4D65-A6B0-D406B6BCBDE0}">
      <dsp:nvSpPr>
        <dsp:cNvPr id="0" name=""/>
        <dsp:cNvSpPr/>
      </dsp:nvSpPr>
      <dsp:spPr bwMode="auto">
        <a:xfrm>
          <a:off x="0" y="3995494"/>
          <a:ext cx="2235493" cy="1788394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2000">
              <a:solidFill>
                <a:schemeClr val="tx1"/>
              </a:solidFill>
            </a:rPr>
            <a:t>Социально-коммуникативное развитие</a:t>
          </a:r>
          <a:endParaRPr lang="ru-RU" sz="2000">
            <a:solidFill>
              <a:schemeClr val="tx1"/>
            </a:solidFill>
          </a:endParaRPr>
        </a:p>
      </dsp:txBody>
      <dsp:txXfrm>
        <a:off x="52380" y="4047874"/>
        <a:ext cx="2130733" cy="1683634"/>
      </dsp:txXfrm>
    </dsp:sp>
    <dsp:sp modelId="{5B7946FB-3F10-4AD1-93B7-DB1C8E3EC1AF}">
      <dsp:nvSpPr>
        <dsp:cNvPr id="0" name=""/>
        <dsp:cNvSpPr/>
      </dsp:nvSpPr>
      <dsp:spPr bwMode="auto">
        <a:xfrm rot="12580647">
          <a:off x="1462792" y="2574026"/>
          <a:ext cx="1602531" cy="670648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B9CE47D6-E62C-4066-8583-7AFF81902D2F}">
      <dsp:nvSpPr>
        <dsp:cNvPr id="0" name=""/>
        <dsp:cNvSpPr/>
      </dsp:nvSpPr>
      <dsp:spPr bwMode="auto">
        <a:xfrm>
          <a:off x="0" y="1257154"/>
          <a:ext cx="2235493" cy="17883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2000">
              <a:solidFill>
                <a:schemeClr val="tx1"/>
              </a:solidFill>
            </a:rPr>
            <a:t>Физическое развитие</a:t>
          </a:r>
          <a:endParaRPr lang="ru-RU" sz="2000">
            <a:solidFill>
              <a:schemeClr val="tx1"/>
            </a:solidFill>
          </a:endParaRPr>
        </a:p>
      </dsp:txBody>
      <dsp:txXfrm>
        <a:off x="52380" y="1309534"/>
        <a:ext cx="2130733" cy="1683634"/>
      </dsp:txXfrm>
    </dsp:sp>
    <dsp:sp modelId="{716E536F-AC9B-4D89-AEC8-D6FB15EA3531}">
      <dsp:nvSpPr>
        <dsp:cNvPr id="0" name=""/>
        <dsp:cNvSpPr/>
      </dsp:nvSpPr>
      <dsp:spPr bwMode="auto">
        <a:xfrm rot="16199999">
          <a:off x="3946482" y="1847129"/>
          <a:ext cx="1251034" cy="670648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D7D7A27D-F703-482F-82AA-63A5FBF3376E}">
      <dsp:nvSpPr>
        <dsp:cNvPr id="0" name=""/>
        <dsp:cNvSpPr/>
      </dsp:nvSpPr>
      <dsp:spPr bwMode="auto">
        <a:xfrm>
          <a:off x="3454253" y="143121"/>
          <a:ext cx="2235493" cy="1788394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2000">
              <a:solidFill>
                <a:schemeClr val="tx1"/>
              </a:solidFill>
            </a:rPr>
            <a:t>Познавательное развитие</a:t>
          </a:r>
          <a:endParaRPr lang="ru-RU" sz="2000">
            <a:solidFill>
              <a:schemeClr val="tx1"/>
            </a:solidFill>
          </a:endParaRPr>
        </a:p>
      </dsp:txBody>
      <dsp:txXfrm>
        <a:off x="3506633" y="195501"/>
        <a:ext cx="2130733" cy="1683634"/>
      </dsp:txXfrm>
    </dsp:sp>
    <dsp:sp modelId="{EEC602F7-C919-42BB-9DE1-03046E8568BB}">
      <dsp:nvSpPr>
        <dsp:cNvPr id="0" name=""/>
        <dsp:cNvSpPr/>
      </dsp:nvSpPr>
      <dsp:spPr bwMode="auto">
        <a:xfrm rot="19875470">
          <a:off x="6121783" y="2558264"/>
          <a:ext cx="1567430" cy="670648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6A756592-8FBE-4959-9375-0C35C0D458CC}">
      <dsp:nvSpPr>
        <dsp:cNvPr id="0" name=""/>
        <dsp:cNvSpPr/>
      </dsp:nvSpPr>
      <dsp:spPr bwMode="auto">
        <a:xfrm>
          <a:off x="6908506" y="1331170"/>
          <a:ext cx="2235493" cy="178839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2000">
              <a:solidFill>
                <a:schemeClr val="tx1"/>
              </a:solidFill>
            </a:rPr>
            <a:t>Художественно-эстетическое развитие</a:t>
          </a:r>
          <a:endParaRPr lang="ru-RU" sz="2000">
            <a:solidFill>
              <a:schemeClr val="tx1"/>
            </a:solidFill>
          </a:endParaRPr>
        </a:p>
      </dsp:txBody>
      <dsp:txXfrm>
        <a:off x="6960886" y="1383550"/>
        <a:ext cx="2130733" cy="1683634"/>
      </dsp:txXfrm>
    </dsp:sp>
    <dsp:sp modelId="{B9599F1A-5FCF-43E8-88BC-6B1F3F771DD4}">
      <dsp:nvSpPr>
        <dsp:cNvPr id="0" name=""/>
        <dsp:cNvSpPr/>
      </dsp:nvSpPr>
      <dsp:spPr bwMode="auto">
        <a:xfrm rot="683390">
          <a:off x="6239521" y="4564826"/>
          <a:ext cx="1160830" cy="670648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5C86B78D-BBBC-40EF-AA3F-60076E7E7EDE}">
      <dsp:nvSpPr>
        <dsp:cNvPr id="0" name=""/>
        <dsp:cNvSpPr/>
      </dsp:nvSpPr>
      <dsp:spPr bwMode="auto">
        <a:xfrm>
          <a:off x="6908506" y="3921487"/>
          <a:ext cx="2235493" cy="178839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2000" b="0">
              <a:solidFill>
                <a:schemeClr val="tx1"/>
              </a:solidFill>
            </a:rPr>
            <a:t>Речевое развитие</a:t>
          </a:r>
          <a:endParaRPr lang="ru-RU" sz="2000" b="0">
            <a:solidFill>
              <a:schemeClr val="tx1"/>
            </a:solidFill>
          </a:endParaRPr>
        </a:p>
      </dsp:txBody>
      <dsp:txXfrm>
        <a:off x="6960886" y="3973867"/>
        <a:ext cx="2130733" cy="1683634"/>
      </dsp:txXfrm>
    </dsp:sp>
  </dsp:spTree>
</dsp:drawing>
</file>

<file path=ppt/diagrams/drawing2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882015445" name=""/>
      <dsp:cNvGrpSpPr/>
    </dsp:nvGrpSpPr>
    <dsp:grpSpPr bwMode="auto">
      <a:xfrm>
        <a:off x="0" y="0"/>
        <a:ext cx="6264697" cy="2952328"/>
        <a:chOff x="0" y="0"/>
        <a:chExt cx="6264697" cy="2952328"/>
      </a:xfrm>
    </dsp:grpSpPr>
    <dsp:sp modelId="{49221B50-B010-4910-A37C-5B4443738082}">
      <dsp:nvSpPr>
        <dsp:cNvPr id="0" name=""/>
        <dsp:cNvSpPr/>
      </dsp:nvSpPr>
      <dsp:spPr bwMode="auto">
        <a:xfrm>
          <a:off x="3826947" y="5766"/>
          <a:ext cx="2433687" cy="2940795"/>
        </a:xfrm>
        <a:prstGeom prst="rightArrow">
          <a:avLst>
            <a:gd name="adj1" fmla="val 75000"/>
            <a:gd name="adj2" fmla="val 50000"/>
          </a:avLst>
        </a:prstGeom>
        <a:solidFill>
          <a:srgbClr val="FEB0FA">
            <a:alpha val="90000"/>
          </a:srgbClr>
        </a:solidFill>
        <a:ln w="25400" cap="flat" cmpd="sng" algn="ctr">
          <a:solidFill>
            <a:schemeClr val="accent1">
              <a:tint val="40000"/>
              <a:hueOff val="0"/>
              <a:satOff val="0"/>
              <a:lumOff val="0"/>
              <a:alphaOff val="0"/>
              <a:alpha val="9000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25400" tIns="25400" rIns="25400" bIns="2540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endParaRPr lang="ru-RU" sz="2700"/>
        </a:p>
        <a:p>
          <a:pPr marL="228600" lvl="1" indent="-228600" algn="l" defTabSz="120015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endParaRPr lang="ru-RU" sz="2700"/>
        </a:p>
        <a:p>
          <a:pPr marL="285750" lvl="1" indent="-285750" algn="r" defTabSz="17780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4000" b="1">
              <a:latin typeface="Georgia"/>
            </a:rPr>
            <a:t>60%</a:t>
          </a:r>
          <a:endParaRPr lang="ru-RU" sz="4000" b="1">
            <a:latin typeface="Georgia"/>
          </a:endParaRPr>
        </a:p>
        <a:p>
          <a:pPr marL="228600" lvl="1" indent="-228600" algn="l" defTabSz="120015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endParaRPr lang="ru-RU" sz="2700"/>
        </a:p>
      </dsp:txBody>
      <dsp:txXfrm>
        <a:off x="3826947" y="373365"/>
        <a:ext cx="1521054" cy="2205597"/>
      </dsp:txXfrm>
    </dsp:sp>
    <dsp:sp modelId="{C09DE736-C655-4EC2-B278-CF97F0259823}">
      <dsp:nvSpPr>
        <dsp:cNvPr id="0" name=""/>
        <dsp:cNvSpPr/>
      </dsp:nvSpPr>
      <dsp:spPr bwMode="auto">
        <a:xfrm>
          <a:off x="0" y="0"/>
          <a:ext cx="3822885" cy="2949441"/>
        </a:xfrm>
        <a:prstGeom prst="roundRect">
          <a:avLst>
            <a:gd name="adj" fmla="val 16667"/>
          </a:avLst>
        </a:prstGeom>
        <a:solidFill>
          <a:srgbClr val="92D05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rgbClr val="000000"/>
        </a:lnRef>
        <a:fillRef idx="1">
          <a:srgbClr val="000000"/>
        </a:fillRef>
        <a:effectRef idx="1">
          <a:srgbClr val="00000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600" b="1" u="sng">
              <a:solidFill>
                <a:schemeClr val="tx1"/>
              </a:solidFill>
              <a:latin typeface="Georgia"/>
              <a:cs typeface="Times New Roman"/>
            </a:rPr>
            <a:t>ОБЯЗАТЕЛЬНАЯ ЧАСТЬ:</a:t>
          </a:r>
          <a:endParaRPr/>
        </a:p>
        <a:p>
          <a:pPr lvl="0" algn="ctr" defTabSz="711200">
            <a:lnSpc>
              <a:spcPct val="10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600" b="1">
              <a:solidFill>
                <a:schemeClr val="tx1"/>
              </a:solidFill>
              <a:latin typeface="Georgia"/>
              <a:cs typeface="Times New Roman"/>
            </a:rPr>
            <a:t> основная образовательная программа МБДОУ  с учётом Примерной основной образовательной программы дошкольного образования                                             «От рождения до школы» под редакцией Н. Е. </a:t>
          </a:r>
          <a:r>
            <a:rPr lang="ru-RU" sz="1600" b="1">
              <a:solidFill>
                <a:schemeClr val="tx1"/>
              </a:solidFill>
              <a:latin typeface="Georgia"/>
              <a:cs typeface="Times New Roman"/>
            </a:rPr>
            <a:t>Вераксы</a:t>
          </a:r>
          <a:r>
            <a:rPr lang="ru-RU" sz="1600" b="1">
              <a:solidFill>
                <a:schemeClr val="tx1"/>
              </a:solidFill>
              <a:latin typeface="Georgia"/>
              <a:cs typeface="Times New Roman"/>
            </a:rPr>
            <a:t>, Т.С. Комаровой, </a:t>
          </a:r>
          <a:r>
            <a:rPr lang="ru-RU" sz="1600" b="1">
              <a:solidFill>
                <a:schemeClr val="tx1"/>
              </a:solidFill>
              <a:latin typeface="Georgia"/>
              <a:cs typeface="Times New Roman"/>
            </a:rPr>
            <a:t>М.А.Васильевой</a:t>
          </a:r>
          <a:endParaRPr lang="ru-RU" sz="1600" b="1">
            <a:solidFill>
              <a:schemeClr val="tx1"/>
            </a:solidFill>
            <a:latin typeface="Georgia"/>
            <a:cs typeface="Times New Roman"/>
          </a:endParaRPr>
        </a:p>
      </dsp:txBody>
      <dsp:txXfrm>
        <a:off x="143980" y="143980"/>
        <a:ext cx="3534925" cy="26614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 val="norm"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r:blip="">
      <dgm:adjLst/>
    </dgm:shape>
    <dgm:presOf/>
    <dgm:constrLst>
      <dgm:constr type="w" for="ch" forName="centerShape" refType="w"/>
      <dgm:constr type="w" for="ch" forName="node" refType="w" refFor="ch" refForName="centerShape" fact="0.950000"/>
      <dgm:constr type="h" for="ch" forName="parTrans" refType="w" refFor="ch" refForName="centerShape" fact="0.285000"/>
      <dgm:constr type="sp" refType="w" refFor="ch" refForName="centerShape" op="equ" fact="0.230000"/>
      <dgm:constr type="sibSp" refType="w" refFor="ch" refForName="node" fact="0.100000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000000000000002" max="NaN"/>
        </dgm:ruleLst>
      </dgm:if>
      <dgm:else name="Name23">
        <dgm:ruleLst>
          <dgm:rule type="w" for="ch" forName="centerShape" val="NaN" fact="0.27000000000000002" max="NaN"/>
          <dgm:rule type="w" for="ch" forName="node" val="NaN" fact="0.69999999999999996" max="NaN"/>
        </dgm:ruleLst>
      </dgm:else>
    </dgm:choose>
    <dgm:forEach name="Name24" axis="ch" ptType="node" cnt="1">
      <dgm:layoutNode name="centerShape" styleLbl="node0">
        <dgm:alg type="tx"/>
        <dgm:shape type="ellipse" r:blip="">
          <dgm:adjLst/>
        </dgm:shape>
        <dgm:presOf axis="self"/>
        <dgm:constrLst>
          <dgm:constr type="tMarg" refType="primFontSz" fact="0.050000"/>
          <dgm:constr type="bMarg" refType="primFontSz" fact="0.050000"/>
          <dgm:constr type="lMarg" refType="primFontSz" fact="0.050000"/>
          <dgm:constr type="rMarg" refType="primFontSz" fact="0.050000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type="conn" r:blip="">
              <dgm:adjLst/>
            </dgm:shape>
            <dgm:presOf axis="self"/>
            <dgm:constrLst>
              <dgm:constr type="begPad" refType="connDist" fact="0.055000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type="roundRect" r:blip="">
              <dgm:adjLst>
                <dgm:adj idx="1" val="0.100000"/>
              </dgm:adjLst>
            </dgm:shape>
            <dgm:presOf axis="desOrSelf" ptType="node"/>
            <dgm:constrLst>
              <dgm:constr type="primFontSz" val="65"/>
              <dgm:constr type="h" refType="w" fact="0.800000"/>
              <dgm:constr type="tMarg" refType="primFontSz" fact="0.150000"/>
              <dgm:constr type="bMarg" refType="primFontSz" fact="0.150000"/>
              <dgm:constr type="lMarg" refType="primFontSz" fact="0.150000"/>
              <dgm:constr type="rMarg" refType="primFontSz" fact="0.150000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 val="norm"/>
      <dgm:animLvl val="lvl"/>
      <dgm:resizeHandles val="exact"/>
    </dgm:varLst>
    <dgm:alg type="lin">
      <dgm:param type="linDir" val="fromT"/>
    </dgm:alg>
    <dgm:shape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00000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00000"/>
              <dgm:constr type="h" for="ch" forName="parentShp" refType="h"/>
              <dgm:constr type="w" for="ch" forName="childShp" refType="w" fact="0.600000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00000"/>
              <dgm:constr type="h" for="ch" forName="parentShp" refType="h"/>
              <dgm:constr type="w" for="ch" forName="childShp" refType="w" fact="0.600000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type="roundRect" r:blip="">
            <dgm:adjLst/>
          </dgm:shape>
          <dgm:presOf axis="self" ptType="node"/>
          <dgm:constrLst>
            <dgm:constr type="tMarg" refType="primFontSz" fact="0.150000"/>
            <dgm:constr type="bMarg" refType="primFontSz" fact="0.150000"/>
            <dgm:constr type="lMarg" refType="primFontSz" fact="0.300000"/>
            <dgm:constr type="rMarg" refType="primFontSz" fact="0.300000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type="rightArrow" r:blip="" zOrderOff="-2">
                <dgm:adjLst>
                  <dgm:adj idx="1" val="0.750000"/>
                </dgm:adjLst>
              </dgm:shape>
            </dgm:if>
            <dgm:else name="Name10">
              <dgm:shape rot="180.000000" type="rightArrow" r:blip="" zOrderOff="-2">
                <dgm:adjLst>
                  <dgm:adj idx="1" val="0.750000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0000"/>
            <dgm:constr type="bMarg" refType="primFontSz" fact="0.050000"/>
            <dgm:constr type="lMarg" refType="primFontSz" fact="0.050000"/>
            <dgm:constr type="rMarg" refType="primFontSz" fact="0.050000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3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3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7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7.png"/><Relationship Id="rId4" Type="http://schemas.openxmlformats.org/officeDocument/2006/relationships/image" Target="../media/image8.jp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8.jpg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5.png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042988" y="1125538"/>
            <a:ext cx="7200900" cy="143986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691680" y="2780928"/>
            <a:ext cx="6264696" cy="819522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CD96C31-B0BD-42D6-B71E-56A6C47E4744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1F7C3C5-6403-4613-8F9E-F7A4A5586792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CD96C31-B0BD-42D6-B71E-56A6C47E4744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1F7C3C5-6403-4613-8F9E-F7A4A5586792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15" descr="лагерь2(6)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68538" y="4221163"/>
            <a:ext cx="6624636" cy="26368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27584" y="227687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27584" y="62068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CD96C31-B0BD-42D6-B71E-56A6C47E4744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1F7C3C5-6403-4613-8F9E-F7A4A5586792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1" descr="rodina_4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0" t="0" r="0" b="66380"/>
          <a:stretch/>
        </p:blipFill>
        <p:spPr bwMode="auto">
          <a:xfrm>
            <a:off x="539750" y="4365625"/>
            <a:ext cx="8027988" cy="20224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CD96C31-B0BD-42D6-B71E-56A6C47E4744}" type="datetimeFigureOut">
              <a:rPr lang="ru-RU"/>
              <a:t/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1F7C3C5-6403-4613-8F9E-F7A4A5586792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1" descr="rodina_4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0" t="0" r="0" b="66380"/>
          <a:stretch/>
        </p:blipFill>
        <p:spPr bwMode="auto">
          <a:xfrm>
            <a:off x="323850" y="4508500"/>
            <a:ext cx="8388350" cy="21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16" descr="cover_orig_112523_5463365659338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23850" y="0"/>
            <a:ext cx="8388350" cy="208756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CD96C31-B0BD-42D6-B71E-56A6C47E4744}" type="datetimeFigureOut">
              <a:rPr lang="ru-RU"/>
              <a:t/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1F7C3C5-6403-4613-8F9E-F7A4A5586792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16" descr="0_82ae5_a174c715_L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612775" y="107949"/>
            <a:ext cx="3455988" cy="675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CD96C31-B0BD-42D6-B71E-56A6C47E4744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1F7C3C5-6403-4613-8F9E-F7A4A5586792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CD96C31-B0BD-42D6-B71E-56A6C47E4744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1F7C3C5-6403-4613-8F9E-F7A4A5586792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16" descr="cover_orig_112523_5463365659338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23850" y="0"/>
            <a:ext cx="8388350" cy="208756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CD96C31-B0BD-42D6-B71E-56A6C47E4744}" type="datetimeFigureOut">
              <a:rPr lang="ru-RU"/>
              <a:t/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1F7C3C5-6403-4613-8F9E-F7A4A5586792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15" descr="81088064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0" y="3105150"/>
            <a:ext cx="4427538" cy="37528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3275856" y="548680"/>
            <a:ext cx="5126360" cy="396044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3275856" y="5445224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347863" y="4797152"/>
            <a:ext cx="5342384" cy="43204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CD96C31-B0BD-42D6-B71E-56A6C47E4744}" type="datetimeFigureOut">
              <a:rPr lang="ru-RU"/>
              <a:t/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1F7C3C5-6403-4613-8F9E-F7A4A5586792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10" descr="лагерь2(6)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519363" y="3898900"/>
            <a:ext cx="6624636" cy="295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CD96C31-B0BD-42D6-B71E-56A6C47E4744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1F7C3C5-6403-4613-8F9E-F7A4A5586792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CD96C31-B0BD-42D6-B71E-56A6C47E4744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1F7C3C5-6403-4613-8F9E-F7A4A5586792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blipFill>
          <a:blip r:embed="rId13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/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CD96C31-B0BD-42D6-B71E-56A6C47E4744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1F7C3C5-6403-4613-8F9E-F7A4A5586792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2pPr>
      <a:lvl3pPr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3pPr>
      <a:lvl4pPr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4pPr>
      <a:lvl5pPr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5pPr>
      <a:lvl6pPr marL="457200"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6pPr>
      <a:lvl7pPr marL="914400"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7pPr>
      <a:lvl8pPr marL="1371600"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8pPr>
      <a:lvl9pPr marL="1828800"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9pPr>
    </p:titleStyle>
    <p:bodyStyle>
      <a:lvl1pPr marL="342900" indent="-342900" algn="l">
        <a:spcBef>
          <a:spcPts val="0"/>
        </a:spcBef>
        <a:spcAft>
          <a:spcPts val="0"/>
        </a:spcAft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>
        <a:spcBef>
          <a:spcPts val="0"/>
        </a:spcBef>
        <a:spcAft>
          <a:spcPts val="0"/>
        </a:spcAft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>
        <a:spcBef>
          <a:spcPts val="0"/>
        </a:spcBef>
        <a:spcAft>
          <a:spcPts val="0"/>
        </a:spcAft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>
        <a:spcBef>
          <a:spcPts val="0"/>
        </a:spcBef>
        <a:spcAft>
          <a:spcPts val="0"/>
        </a:spcAft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>
        <a:spcBef>
          <a:spcPts val="0"/>
        </a:spcBef>
        <a:spcAft>
          <a:spcPts val="0"/>
        </a:spcAft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 /><Relationship Id="rId3" Type="http://schemas.microsoft.com/office/2007/relationships/diagramDrawing" Target="../diagrams/drawing1.xml" /><Relationship Id="rId4" Type="http://schemas.openxmlformats.org/officeDocument/2006/relationships/diagramColors" Target="../diagrams/colors1.xml" /><Relationship Id="rId5" Type="http://schemas.openxmlformats.org/officeDocument/2006/relationships/diagramLayout" Target="../diagrams/layout1.xml" /><Relationship Id="rId6" Type="http://schemas.openxmlformats.org/officeDocument/2006/relationships/diagramQuickStyle" Target="../diagrams/quickStyle1.xml" 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Relationship Id="rId3" Type="http://schemas.openxmlformats.org/officeDocument/2006/relationships/diagramData" Target="../diagrams/data2.xml" /><Relationship Id="rId4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6" Type="http://schemas.openxmlformats.org/officeDocument/2006/relationships/diagramLayout" Target="../diagrams/layout2.xml" /><Relationship Id="rId7" Type="http://schemas.openxmlformats.org/officeDocument/2006/relationships/diagramQuickStyle" Target="../diagrams/quickStyle2.xml" 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Relationship Id="rId4" Type="http://schemas.openxmlformats.org/officeDocument/2006/relationships/image" Target="../media/image32.jp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detskiy-fon-dlya-prezentacii-3.jpg?ver=3.0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753600" cy="734377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1268760"/>
            <a:ext cx="6400800" cy="437004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200" b="1">
                <a:solidFill>
                  <a:srgbClr val="B51B26"/>
                </a:solidFill>
                <a:latin typeface="Times New Roman"/>
                <a:cs typeface="Times New Roman"/>
              </a:rPr>
              <a:t>Основная </a:t>
            </a:r>
            <a:endParaRPr/>
          </a:p>
          <a:p>
            <a:pPr algn="ctr">
              <a:defRPr/>
            </a:pPr>
            <a:r>
              <a:rPr lang="ru-RU" sz="3200" b="1">
                <a:solidFill>
                  <a:srgbClr val="B51B26"/>
                </a:solidFill>
                <a:latin typeface="Times New Roman"/>
                <a:cs typeface="Times New Roman"/>
              </a:rPr>
              <a:t>образовательная программа </a:t>
            </a:r>
            <a:endParaRPr/>
          </a:p>
          <a:p>
            <a:pPr algn="ctr">
              <a:defRPr/>
            </a:pPr>
            <a:r>
              <a:rPr lang="ru-RU" sz="3200" b="1">
                <a:solidFill>
                  <a:srgbClr val="B51B26"/>
                </a:solidFill>
                <a:latin typeface="Times New Roman"/>
                <a:cs typeface="Times New Roman"/>
              </a:rPr>
              <a:t>МБДОУ </a:t>
            </a:r>
            <a:r>
              <a:rPr lang="ru-RU" sz="3200" b="1">
                <a:solidFill>
                  <a:srgbClr val="B51B26"/>
                </a:solidFill>
                <a:latin typeface="Times New Roman"/>
                <a:cs typeface="Times New Roman"/>
              </a:rPr>
              <a:t>«</a:t>
            </a:r>
            <a:r>
              <a:rPr lang="ru-RU" sz="3200" b="1">
                <a:solidFill>
                  <a:srgbClr val="B51B26"/>
                </a:solidFill>
                <a:latin typeface="Times New Roman"/>
                <a:cs typeface="Times New Roman"/>
              </a:rPr>
              <a:t>Старочукалинский</a:t>
            </a:r>
            <a:r>
              <a:rPr lang="ru-RU" sz="3200" b="1">
                <a:solidFill>
                  <a:srgbClr val="B51B26"/>
                </a:solidFill>
                <a:latin typeface="Times New Roman"/>
                <a:cs typeface="Times New Roman"/>
              </a:rPr>
              <a:t> </a:t>
            </a:r>
            <a:r>
              <a:rPr lang="ru-RU" sz="3200" b="1">
                <a:solidFill>
                  <a:srgbClr val="B51B26"/>
                </a:solidFill>
                <a:latin typeface="Times New Roman"/>
                <a:cs typeface="Times New Roman"/>
              </a:rPr>
              <a:t>детский сад»</a:t>
            </a:r>
            <a:endParaRPr/>
          </a:p>
          <a:p>
            <a:pPr algn="ctr">
              <a:defRPr/>
            </a:pPr>
            <a:r>
              <a:rPr lang="ru-RU" sz="3200">
                <a:solidFill>
                  <a:srgbClr val="7030A0"/>
                </a:solidFill>
                <a:latin typeface="Times New Roman"/>
                <a:cs typeface="Times New Roman"/>
              </a:rPr>
              <a:t>(краткая презентация для родителей)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800"/>
    </mc:Choice>
    <mc:Fallback>
      <p:transition advClick="0" advTm="58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xmlns:a="http://schemas.openxmlformats.org/drawingml/2006/main" noGrp="1"/>
          </p:cNvGraphicFramePr>
          <p:nvPr>
            <p:ph idx="1"/>
          </p:nvPr>
        </p:nvGraphicFramePr>
        <p:xfrm>
          <a:off x="0" y="0"/>
          <a:ext cx="9144000" cy="6857999"/>
          <a:chOff x="0" y="0"/>
          <a:chExt cx="9144000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5" r:qs="rId6" r:cs="rId4"/>
          </a:graphicData>
        </a:graphic>
      </p:graphicFrame>
      <p:sp>
        <p:nvSpPr>
          <p:cNvPr id="4" name="TextBox 3"/>
          <p:cNvSpPr txBox="1"/>
          <p:nvPr/>
        </p:nvSpPr>
        <p:spPr bwMode="auto">
          <a:xfrm>
            <a:off x="0" y="84381"/>
            <a:ext cx="9144324" cy="822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7030A0"/>
                </a:solidFill>
                <a:latin typeface="Georgia"/>
                <a:cs typeface="Times New Roman"/>
              </a:rPr>
              <a:t>     </a:t>
            </a:r>
            <a:r>
              <a:rPr lang="ru-RU" sz="2400" b="1">
                <a:solidFill>
                  <a:srgbClr val="7030A0"/>
                </a:solidFill>
                <a:latin typeface="Georgia"/>
                <a:cs typeface="Times New Roman"/>
              </a:rPr>
              <a:t>Модель основной образовательной программы МБДОУ </a:t>
            </a:r>
            <a:r>
              <a:rPr lang="ru-RU" sz="2400" b="1">
                <a:solidFill>
                  <a:srgbClr val="7030A0"/>
                </a:solidFill>
                <a:latin typeface="Georgia"/>
                <a:cs typeface="Times New Roman"/>
              </a:rPr>
              <a:t>«</a:t>
            </a:r>
            <a:r>
              <a:rPr lang="ru-RU" sz="2400" b="1">
                <a:solidFill>
                  <a:srgbClr val="7030A0"/>
                </a:solidFill>
                <a:latin typeface="Georgia"/>
                <a:cs typeface="Times New Roman"/>
              </a:rPr>
              <a:t>Старочукалинский</a:t>
            </a:r>
            <a:r>
              <a:rPr lang="ru-RU" sz="2400" b="1">
                <a:solidFill>
                  <a:srgbClr val="7030A0"/>
                </a:solidFill>
                <a:latin typeface="Georgia"/>
                <a:cs typeface="Times New Roman"/>
              </a:rPr>
              <a:t> </a:t>
            </a:r>
            <a:r>
              <a:rPr lang="ru-RU" sz="2400" b="1">
                <a:solidFill>
                  <a:srgbClr val="7030A0"/>
                </a:solidFill>
                <a:latin typeface="Georgia"/>
                <a:cs typeface="Times New Roman"/>
              </a:rPr>
              <a:t>детский сад»</a:t>
            </a:r>
            <a:endParaRPr lang="ru-RU" sz="2400" b="1">
              <a:solidFill>
                <a:srgbClr val="7030A0"/>
              </a:solidFill>
              <a:latin typeface="Georgia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1"/>
      </p:transition>
    </mc:Choice>
    <mc:Fallback>
      <p:transition spd="slow" advClick="1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6866" name="Picture 2" descr="download background - скачать фон для powerpoint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214290"/>
            <a:ext cx="9144000" cy="914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600" b="1">
                <a:solidFill>
                  <a:srgbClr val="7030A0"/>
                </a:solidFill>
                <a:latin typeface="Georgia"/>
                <a:cs typeface="Times New Roman"/>
              </a:rPr>
              <a:t>Образовательная программа состоит:</a:t>
            </a:r>
            <a:endParaRPr lang="ru-RU" sz="3600" b="1">
              <a:solidFill>
                <a:srgbClr val="7030A0"/>
              </a:solidFill>
              <a:latin typeface="Georgia"/>
              <a:cs typeface="Times New Roman"/>
            </a:endParaRPr>
          </a:p>
        </p:txBody>
      </p:sp>
      <p:graphicFrame>
        <p:nvGraphicFramePr>
          <p:cNvPr id="5" name="Содержимое 4"/>
          <p:cNvGraphicFramePr>
            <a:graphicFrameLocks xmlns:a="http://schemas.openxmlformats.org/drawingml/2006/main" noGrp="1"/>
          </p:cNvGraphicFramePr>
          <p:nvPr>
            <p:ph sz="half" idx="1"/>
          </p:nvPr>
        </p:nvGraphicFramePr>
        <p:xfrm>
          <a:off x="107503" y="1196753"/>
          <a:ext cx="6264697" cy="2952328"/>
          <a:chOff x="0" y="0"/>
          <a:chExt cx="6264697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6" r:qs="rId7" r:cs="rId5"/>
          </a:graphicData>
        </a:graphic>
      </p:graphicFrame>
      <p:grpSp>
        <p:nvGrpSpPr>
          <p:cNvPr id="3" name="Группа 9"/>
          <p:cNvGrpSpPr/>
          <p:nvPr/>
        </p:nvGrpSpPr>
        <p:grpSpPr bwMode="auto">
          <a:xfrm rot="10800000">
            <a:off x="3859533" y="4083393"/>
            <a:ext cx="2567940" cy="2350437"/>
            <a:chOff x="1616709" y="2586084"/>
            <a:chExt cx="2567940" cy="2350437"/>
          </a:xfrm>
        </p:grpSpPr>
        <p:sp>
          <p:nvSpPr>
            <p:cNvPr id="11" name="Стрелка вправо 10"/>
            <p:cNvSpPr/>
            <p:nvPr/>
          </p:nvSpPr>
          <p:spPr bwMode="auto">
            <a:xfrm>
              <a:off x="1759585" y="2586084"/>
              <a:ext cx="2425065" cy="2350437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52CCC0">
                <a:alpha val="90000"/>
              </a:srgb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трелка вправо 4"/>
            <p:cNvSpPr/>
            <p:nvPr/>
          </p:nvSpPr>
          <p:spPr bwMode="auto">
            <a:xfrm>
              <a:off x="1616709" y="2879889"/>
              <a:ext cx="1543651" cy="1762827"/>
            </a:xfrm>
            <a:prstGeom prst="rect">
              <a:avLst/>
            </a:prstGeom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590" tIns="21590" rIns="21590" bIns="21590" numCol="1" spcCol="1270" anchor="t" anchorCtr="0">
              <a:noAutofit/>
            </a:bodyPr>
            <a:lstStyle/>
            <a:p>
              <a:pPr marL="285750" lvl="1" indent="-285750" algn="l" defTabSz="1511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har char="••"/>
                <a:defRPr/>
              </a:pPr>
              <a:endParaRPr lang="ru-RU" sz="3400"/>
            </a:p>
            <a:p>
              <a:pPr marL="285750" lvl="1" indent="-285750" algn="l" defTabSz="1511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har char="••"/>
                <a:defRPr/>
              </a:pPr>
              <a:endParaRPr lang="ru-RU" sz="3400"/>
            </a:p>
          </p:txBody>
        </p:sp>
      </p:grpSp>
      <p:sp>
        <p:nvSpPr>
          <p:cNvPr id="14" name="Скругленный прямоугольник 13"/>
          <p:cNvSpPr/>
          <p:nvPr/>
        </p:nvSpPr>
        <p:spPr bwMode="auto">
          <a:xfrm>
            <a:off x="6225239" y="3071810"/>
            <a:ext cx="2606677" cy="3279130"/>
          </a:xfrm>
          <a:prstGeom prst="roundRect">
            <a:avLst>
              <a:gd name="adj" fmla="val 16667"/>
            </a:avLst>
          </a:prstGeom>
          <a:solidFill>
            <a:srgbClr val="FEB0FA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 bwMode="auto">
          <a:xfrm>
            <a:off x="6318544" y="3053071"/>
            <a:ext cx="2420065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u="sng">
                <a:latin typeface="Georgia"/>
              </a:rPr>
              <a:t>ВАРИАТИВНАЯ ЧАСТЬ</a:t>
            </a:r>
            <a:endParaRPr/>
          </a:p>
          <a:p>
            <a:pPr algn="ctr">
              <a:defRPr/>
            </a:pPr>
            <a:r>
              <a:rPr lang="ru-RU">
                <a:latin typeface="Georgia"/>
              </a:rPr>
              <a:t>формируемая</a:t>
            </a:r>
            <a:endParaRPr/>
          </a:p>
          <a:p>
            <a:pPr algn="ctr">
              <a:defRPr/>
            </a:pPr>
            <a:r>
              <a:rPr lang="ru-RU">
                <a:latin typeface="Georgia"/>
              </a:rPr>
              <a:t>участниками</a:t>
            </a:r>
            <a:endParaRPr/>
          </a:p>
          <a:p>
            <a:pPr algn="ctr">
              <a:defRPr/>
            </a:pPr>
            <a:r>
              <a:rPr lang="ru-RU">
                <a:latin typeface="Georgia"/>
              </a:rPr>
              <a:t>образовательного процесса</a:t>
            </a:r>
            <a:endParaRPr lang="en-US">
              <a:latin typeface="Georgia"/>
            </a:endParaRPr>
          </a:p>
          <a:p>
            <a:pPr algn="ctr">
              <a:defRPr/>
            </a:pPr>
            <a:r>
              <a:rPr lang="ru-RU" sz="1600">
                <a:latin typeface="Georgia"/>
              </a:rPr>
              <a:t>Региональная программа</a:t>
            </a:r>
            <a:endParaRPr/>
          </a:p>
          <a:p>
            <a:pPr algn="ctr">
              <a:defRPr/>
            </a:pPr>
            <a:r>
              <a:rPr lang="ru-RU" sz="1600">
                <a:latin typeface="Georgia"/>
              </a:rPr>
              <a:t>Шаехова</a:t>
            </a:r>
            <a:r>
              <a:rPr lang="ru-RU" sz="1600">
                <a:latin typeface="Georgia"/>
              </a:rPr>
              <a:t> Р.К.;</a:t>
            </a:r>
            <a:endParaRPr/>
          </a:p>
          <a:p>
            <a:pPr algn="ctr">
              <a:defRPr/>
            </a:pPr>
            <a:r>
              <a:rPr lang="ru-RU" sz="1600">
                <a:latin typeface="Georgia"/>
              </a:rPr>
              <a:t>УМК </a:t>
            </a:r>
            <a:r>
              <a:rPr lang="ru-RU" sz="1600">
                <a:latin typeface="Georgia"/>
              </a:rPr>
              <a:t>«Изучаем русский язык» УМК «</a:t>
            </a:r>
            <a:r>
              <a:rPr lang="ru-RU" sz="1600">
                <a:latin typeface="Georgia"/>
              </a:rPr>
              <a:t>Туган</a:t>
            </a:r>
            <a:r>
              <a:rPr lang="ru-RU" sz="1600">
                <a:latin typeface="Georgia"/>
              </a:rPr>
              <a:t> </a:t>
            </a:r>
            <a:r>
              <a:rPr lang="ru-RU" sz="1600">
                <a:latin typeface="Georgia"/>
              </a:rPr>
              <a:t>телдэ</a:t>
            </a:r>
            <a:r>
              <a:rPr lang="ru-RU" sz="1600">
                <a:latin typeface="Georgia"/>
              </a:rPr>
              <a:t> </a:t>
            </a:r>
            <a:r>
              <a:rPr lang="ru-RU" sz="1600">
                <a:latin typeface="Georgia"/>
              </a:rPr>
              <a:t>с</a:t>
            </a:r>
            <a:r>
              <a:rPr lang="ru-RU" sz="1600">
                <a:latin typeface="Georgia"/>
              </a:rPr>
              <a:t>ойлэшэбез</a:t>
            </a:r>
            <a:r>
              <a:rPr lang="ru-RU" sz="1600">
                <a:latin typeface="Georgia"/>
              </a:rPr>
              <a:t> </a:t>
            </a:r>
            <a:r>
              <a:rPr lang="ru-RU" sz="1600">
                <a:latin typeface="Georgia"/>
              </a:rPr>
              <a:t>и др.</a:t>
            </a:r>
            <a:endParaRPr/>
          </a:p>
          <a:p>
            <a:pPr algn="ctr">
              <a:defRPr/>
            </a:pPr>
            <a:endParaRPr lang="ru-RU" sz="1600">
              <a:latin typeface="Georgia"/>
            </a:endParaRPr>
          </a:p>
          <a:p>
            <a:pPr algn="ctr">
              <a:defRPr/>
            </a:pPr>
            <a:endParaRPr lang="ru-RU" sz="1600">
              <a:latin typeface="Georgia"/>
            </a:endParaRPr>
          </a:p>
          <a:p>
            <a:pPr algn="ctr">
              <a:defRPr/>
            </a:pPr>
            <a:endParaRPr lang="ru-RU" sz="1600"/>
          </a:p>
          <a:p>
            <a:pPr algn="ctr">
              <a:defRPr/>
            </a:pPr>
            <a:endParaRPr lang="ru-RU" sz="1600"/>
          </a:p>
          <a:p>
            <a:pPr algn="ctr">
              <a:defRPr/>
            </a:pPr>
            <a:endParaRPr lang="ru-RU"/>
          </a:p>
          <a:p>
            <a:pPr algn="ctr">
              <a:defRPr/>
            </a:pPr>
            <a:endParaRPr lang="ru-RU"/>
          </a:p>
        </p:txBody>
      </p:sp>
      <p:sp>
        <p:nvSpPr>
          <p:cNvPr id="18" name="TextBox 17"/>
          <p:cNvSpPr txBox="1"/>
          <p:nvPr/>
        </p:nvSpPr>
        <p:spPr bwMode="auto">
          <a:xfrm>
            <a:off x="4523048" y="4860572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3600" b="1">
                <a:latin typeface="Georgia"/>
              </a:rPr>
              <a:t>40%</a:t>
            </a:r>
            <a:r>
              <a:rPr lang="ru-RU" sz="3600"/>
              <a:t>●</a:t>
            </a:r>
            <a:endParaRPr lang="ru-RU" sz="3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wipe dir="l"/>
      </p:transition>
    </mc:Choice>
    <mc:Fallback>
      <p:transition spd="slow" advClick="1">
        <p:wipe dir="l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35842" name="Picture 2" descr="http://7oom.ru/powerpoint/detskiy-fon-dlya-prezentacii-1.jpg?ver=3.0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396552" y="-315416"/>
            <a:ext cx="9753600" cy="734377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 bwMode="auto">
          <a:xfrm>
            <a:off x="251520" y="0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4000" b="1">
                <a:solidFill>
                  <a:srgbClr val="7030A0"/>
                </a:solidFill>
                <a:latin typeface="Georgia"/>
              </a:rPr>
              <a:t>Образовательные области:</a:t>
            </a:r>
            <a:endParaRPr lang="ru-RU" sz="4000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0" y="764704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 i="1">
                <a:solidFill>
                  <a:srgbClr val="FF0000"/>
                </a:solidFill>
                <a:latin typeface="Georgia"/>
                <a:cs typeface="Times New Roman"/>
              </a:rPr>
              <a:t>Познавательное развитие </a:t>
            </a:r>
            <a:r>
              <a:rPr lang="ru-RU">
                <a:latin typeface="Georgia"/>
                <a:cs typeface="Times New Roman"/>
              </a:rPr>
              <a:t>предполагает развитие интересов детей, любознательности и 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</a:t>
            </a:r>
            <a:r>
              <a:rPr lang="ru-RU">
                <a:latin typeface="Georgia"/>
                <a:cs typeface="Times New Roman"/>
              </a:rPr>
              <a:t>социокультурных</a:t>
            </a:r>
            <a:r>
              <a:rPr lang="ru-RU">
                <a:latin typeface="Georgia"/>
                <a:cs typeface="Times New Roman"/>
              </a:rPr>
              <a:t>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</a:t>
            </a:r>
            <a:endParaRPr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683568" y="4149079"/>
            <a:ext cx="7848871" cy="2580818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800"/>
    </mc:Choice>
    <mc:Fallback>
      <p:transition advClick="0" advTm="58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38914" name="Picture 2" descr="http://img-fotki.yandex.ru/get/9/yankolin.142/0_2a4ce_8bb14366_XL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 bwMode="auto">
          <a:xfrm>
            <a:off x="323528" y="197347"/>
            <a:ext cx="84969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 i="1">
                <a:solidFill>
                  <a:srgbClr val="7030A0"/>
                </a:solidFill>
                <a:latin typeface="Georgia"/>
                <a:cs typeface="Times New Roman"/>
              </a:rPr>
              <a:t>Социально-коммуникативное развитие </a:t>
            </a:r>
            <a:r>
              <a:rPr lang="ru-RU">
                <a:latin typeface="Georgia"/>
                <a:cs typeface="Times New Roman"/>
              </a:rPr>
              <a:t>направлено на усвоение норм и ценностей, принятых в обществе, включая моральные и нравственные ценности; развитие общения и взаимодействия ребенка со взрослыми и сверстниками; становление самостоятельности, целенаправленности и </a:t>
            </a:r>
            <a:r>
              <a:rPr lang="ru-RU">
                <a:latin typeface="Georgia"/>
                <a:cs typeface="Times New Roman"/>
              </a:rPr>
              <a:t>саморегуляции</a:t>
            </a:r>
            <a:r>
              <a:rPr lang="ru-RU">
                <a:latin typeface="Georgia"/>
                <a:cs typeface="Times New Roman"/>
              </a:rPr>
              <a:t> собственных действий;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формирование уважительного отношения и чувства принадлежности к своей семье и к сообществу детей и взрослых в Организации; формирование позитивных установок к различным видам труда и творчества; формирование основ безопасного поведения в быту, социуме, природе.</a:t>
            </a:r>
            <a:endParaRPr/>
          </a:p>
        </p:txBody>
      </p:sp>
      <p:pic>
        <p:nvPicPr>
          <p:cNvPr id="38916" name="Picture 4" descr="https://ds04.infourok.ru/uploads/ex/0ac8/000980a7-3b9dde26/hello_html_1c6bc555.jp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395536" y="3645024"/>
            <a:ext cx="8280919" cy="295232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800"/>
    </mc:Choice>
    <mc:Fallback>
      <p:transition advClick="0" advTm="58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107504" y="332656"/>
            <a:ext cx="8784976" cy="3312368"/>
          </a:xfrm>
        </p:spPr>
        <p:txBody>
          <a:bodyPr>
            <a:normAutofit fontScale="47500" lnSpcReduction="20000"/>
          </a:bodyPr>
          <a:lstStyle/>
          <a:p>
            <a:pPr algn="just">
              <a:defRPr/>
            </a:pPr>
            <a:r>
              <a:rPr lang="ru-RU" sz="3800" b="1" i="1">
                <a:solidFill>
                  <a:srgbClr val="FF0000"/>
                </a:solidFill>
                <a:latin typeface="Georgia"/>
                <a:cs typeface="Times New Roman"/>
              </a:rPr>
              <a:t>Художественно-эстетическое развитие </a:t>
            </a:r>
            <a:r>
              <a:rPr lang="ru-RU" sz="3800">
                <a:latin typeface="Georgia"/>
                <a:cs typeface="Times New Roman"/>
              </a:rPr>
              <a:t>предполагает развитие предпосылок ценностно-смыслового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конструктивно-модельной, музыкальной и др.).</a:t>
            </a:r>
            <a:endParaRPr/>
          </a:p>
          <a:p>
            <a:pPr algn="just">
              <a:defRPr/>
            </a:pPr>
            <a:r>
              <a:rPr lang="ru-RU" sz="6400">
                <a:latin typeface="Times New Roman"/>
                <a:cs typeface="Times New Roman"/>
              </a:rPr>
              <a:t> </a:t>
            </a:r>
            <a:endParaRPr/>
          </a:p>
          <a:p>
            <a:pPr>
              <a:defRPr/>
            </a:pPr>
            <a:endParaRPr lang="ru-RU" sz="2400"/>
          </a:p>
          <a:p>
            <a:pPr>
              <a:defRPr/>
            </a:pPr>
            <a:endParaRPr lang="ru-RU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611560" y="2348880"/>
            <a:ext cx="8208912" cy="4309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0962" name="Picture 2" descr="http://shkolnie.ru/pars_docs/refs/46/45410/45410_html_m27ed9c02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-590551"/>
            <a:ext cx="9915525" cy="744855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 bwMode="auto">
          <a:xfrm>
            <a:off x="0" y="-495151"/>
            <a:ext cx="98285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 i="1">
                <a:solidFill>
                  <a:srgbClr val="FF0000"/>
                </a:solidFill>
                <a:latin typeface="Georgia"/>
                <a:cs typeface="Times New Roman"/>
              </a:rPr>
              <a:t>Физическое развитие </a:t>
            </a:r>
            <a:r>
              <a:rPr lang="ru-RU">
                <a:latin typeface="Georgia"/>
                <a:cs typeface="Times New Roman"/>
              </a:rPr>
              <a:t>включает приобретение опыта в следующих видах деятельности детей: двигательной, в том числе связанной с выполнением упражнений, направленных на развитие таких физических качеств, как координация и гибкость; способствующих правильному формированию опорно-двигательной системы организма, развитию равновесия, координации движения, крупной и мелкой моторики обеих рук, а также с правильным, не наносящем ущерба организму, выполнением основных движений (ходьба, бег, мягкие прыжки, повороты в обе стороны), формирование начальных представлений о некоторых видах спорта, овладение подвижными играми с правилами; становление целенаправленности и </a:t>
            </a:r>
            <a:r>
              <a:rPr lang="ru-RU">
                <a:latin typeface="Georgia"/>
                <a:cs typeface="Times New Roman"/>
              </a:rPr>
              <a:t>саморегуляции</a:t>
            </a:r>
            <a:r>
              <a:rPr lang="ru-RU">
                <a:latin typeface="Georgia"/>
                <a:cs typeface="Times New Roman"/>
              </a:rPr>
              <a:t> в двигательной сфере; становление ценностей здорового образа жизни, овладение его элементарными нормами и правилами (в питании, двигательном режиме, закаливании, при формировании полезных привычек и др.).</a:t>
            </a:r>
            <a:endParaRPr/>
          </a:p>
        </p:txBody>
      </p:sp>
      <p:pic>
        <p:nvPicPr>
          <p:cNvPr id="40964" name="Picture 4" descr="http://detstvo96.ru/_si/0/19497657.jp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3779912" y="3140968"/>
            <a:ext cx="5573415" cy="310717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800"/>
    </mc:Choice>
    <mc:Fallback>
      <p:transition advClick="0" advTm="58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39938" name="Picture 2" descr="http://zoozel.ru/gallery/images/1853867_fon-dlya-prezentacii-powerpoint-kniga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-438151"/>
            <a:ext cx="9763125" cy="729615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 bwMode="auto">
          <a:xfrm>
            <a:off x="251520" y="-315416"/>
            <a:ext cx="9361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endParaRPr lang="ru-RU">
              <a:latin typeface="Georgia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683568" y="0"/>
            <a:ext cx="87849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b="1" i="1">
                <a:solidFill>
                  <a:srgbClr val="FF0000"/>
                </a:solidFill>
                <a:latin typeface="Georgia"/>
                <a:cs typeface="Times New Roman"/>
              </a:rPr>
              <a:t>Речевое развитие </a:t>
            </a:r>
            <a:r>
              <a:rPr lang="ru-RU" sz="2000">
                <a:latin typeface="Georgia"/>
                <a:cs typeface="Times New Roman"/>
              </a:rPr>
              <a:t>включает владение речью как средством общения и культуры; обогащение активного словаря; развитие связной, грамматически правильной диалогической и монологической речи; развитие речевого творчества; развитие звуковой и интонационной культуры речи, фонематического слуха; знакомство с книжной культурой, детской литературой, понимание на слух текстов различных жанров детской литературы; формирование звуковой аналитико-синтетической активности как предпосылки обучения грамоте.</a:t>
            </a:r>
            <a:endParaRPr/>
          </a:p>
        </p:txBody>
      </p:sp>
      <p:pic>
        <p:nvPicPr>
          <p:cNvPr id="39940" name="Picture 4" descr="https://siglaeva-estalsad30.edumsko.ru/uploads/3000/11161/persona/folders/Konsul_tacii_dlya_pedagogov/det-sad3.jpg?146082619832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008534" y="3429000"/>
            <a:ext cx="8135466" cy="315166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800"/>
    </mc:Choice>
    <mc:Fallback>
      <p:transition advClick="0" advTm="58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251520" y="1710219"/>
            <a:ext cx="8640960" cy="4937760"/>
          </a:xfrm>
        </p:spPr>
        <p:txBody>
          <a:bodyPr/>
          <a:lstStyle/>
          <a:p>
            <a:pPr algn="just">
              <a:defRPr/>
            </a:pPr>
            <a:r>
              <a:rPr lang="ru-RU" sz="1600">
                <a:latin typeface="Georgia"/>
                <a:cs typeface="Times New Roman"/>
              </a:rPr>
              <a:t>Содержание указанных образовательных областей зависит от возрастных и индивидуальных особенностей детей, определяется целями и задачами Программы и реализуется в различных видах деятельности (общении, игре, познавательно-исследовательской деятельности).</a:t>
            </a:r>
            <a:endParaRPr/>
          </a:p>
          <a:p>
            <a:pPr>
              <a:defRPr/>
            </a:pPr>
            <a:r>
              <a:rPr lang="ru-RU" sz="2800"/>
              <a:t> </a:t>
            </a:r>
            <a:endParaRPr/>
          </a:p>
        </p:txBody>
      </p:sp>
      <p:sp>
        <p:nvSpPr>
          <p:cNvPr id="4" name="Выноска со стрелкой вниз 3"/>
          <p:cNvSpPr/>
          <p:nvPr/>
        </p:nvSpPr>
        <p:spPr bwMode="auto">
          <a:xfrm>
            <a:off x="1142976" y="2852936"/>
            <a:ext cx="3140992" cy="3500462"/>
          </a:xfrm>
          <a:prstGeom prst="downArrowCallout">
            <a:avLst>
              <a:gd name="adj1" fmla="val 18648"/>
              <a:gd name="adj2" fmla="val 25000"/>
              <a:gd name="adj3" fmla="val 25000"/>
              <a:gd name="adj4" fmla="val 3242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>
                <a:solidFill>
                  <a:srgbClr val="7030A0"/>
                </a:solidFill>
                <a:latin typeface="Times New Roman"/>
                <a:cs typeface="Times New Roman"/>
              </a:rPr>
              <a:t>Требования к условиям реализации программы</a:t>
            </a:r>
            <a:endParaRPr lang="ru-RU" b="1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sp>
        <p:nvSpPr>
          <p:cNvPr id="6" name="Выноска со стрелкой вниз 5"/>
          <p:cNvSpPr/>
          <p:nvPr/>
        </p:nvSpPr>
        <p:spPr bwMode="auto">
          <a:xfrm>
            <a:off x="4860032" y="2839988"/>
            <a:ext cx="3528392" cy="3429024"/>
          </a:xfrm>
          <a:prstGeom prst="downArrowCallout">
            <a:avLst>
              <a:gd name="adj1" fmla="val 15154"/>
              <a:gd name="adj2" fmla="val 25000"/>
              <a:gd name="adj3" fmla="val 25000"/>
              <a:gd name="adj4" fmla="val 3271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>
                <a:solidFill>
                  <a:srgbClr val="7030A0"/>
                </a:solidFill>
                <a:latin typeface="Times New Roman"/>
                <a:cs typeface="Times New Roman"/>
              </a:rPr>
              <a:t>Требования к результатам освоения программы</a:t>
            </a:r>
            <a:endParaRPr lang="ru-RU" b="1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6350" y="-2282"/>
            <a:ext cx="9150350" cy="1631082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www.playcast.ru/uploads/2016/05/23/18751548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-781051"/>
            <a:ext cx="9468544" cy="763905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557194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>
                <a:solidFill>
                  <a:srgbClr val="7030A0"/>
                </a:solidFill>
                <a:latin typeface="Georgia"/>
                <a:cs typeface="Times New Roman"/>
              </a:rPr>
              <a:t>Условия реализации программы:</a:t>
            </a:r>
            <a:endParaRPr lang="ru-RU" b="1">
              <a:solidFill>
                <a:srgbClr val="7030A0"/>
              </a:solidFill>
              <a:latin typeface="Georgia"/>
              <a:cs typeface="Times New Roman"/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 bwMode="auto">
          <a:xfrm>
            <a:off x="-4284984" y="1484784"/>
            <a:ext cx="4041648" cy="4937760"/>
          </a:xfrm>
        </p:spPr>
        <p:txBody>
          <a:bodyPr/>
          <a:lstStyle/>
          <a:p>
            <a:pPr>
              <a:defRPr/>
            </a:pPr>
            <a:endParaRPr lang="ru-RU" b="1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500034" y="1142984"/>
            <a:ext cx="4000528" cy="2428892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 b="1">
              <a:solidFill>
                <a:srgbClr val="7030A0"/>
              </a:solidFill>
            </a:endParaRPr>
          </a:p>
          <a:p>
            <a:pPr algn="ctr">
              <a:defRPr/>
            </a:pPr>
            <a:endParaRPr lang="ru-RU" sz="1400" b="1">
              <a:solidFill>
                <a:srgbClr val="7030A0"/>
              </a:solidFill>
            </a:endParaRPr>
          </a:p>
          <a:p>
            <a:pPr algn="ctr">
              <a:defRPr/>
            </a:pPr>
            <a:endParaRPr lang="ru-RU" sz="1400" b="1">
              <a:solidFill>
                <a:srgbClr val="7030A0"/>
              </a:solidFill>
            </a:endParaRPr>
          </a:p>
          <a:p>
            <a:pPr algn="ctr">
              <a:defRPr/>
            </a:pPr>
            <a:endParaRPr lang="ru-RU" sz="1400" b="1">
              <a:solidFill>
                <a:srgbClr val="7030A0"/>
              </a:solidFill>
            </a:endParaRPr>
          </a:p>
          <a:p>
            <a:pPr algn="ctr">
              <a:defRPr/>
            </a:pPr>
            <a:endParaRPr lang="ru-RU" sz="1400" b="1">
              <a:solidFill>
                <a:srgbClr val="7030A0"/>
              </a:solidFill>
            </a:endParaRPr>
          </a:p>
          <a:p>
            <a:pPr algn="ctr">
              <a:defRPr/>
            </a:pPr>
            <a:r>
              <a:rPr lang="ru-RU" sz="1600" b="1">
                <a:solidFill>
                  <a:srgbClr val="7030A0"/>
                </a:solidFill>
                <a:latin typeface="Times New Roman"/>
                <a:cs typeface="Times New Roman"/>
              </a:rPr>
              <a:t>Материально-технические</a:t>
            </a:r>
            <a:endParaRPr/>
          </a:p>
          <a:p>
            <a:pPr>
              <a:buFontTx/>
              <a:buChar char="-"/>
              <a:defRPr/>
            </a:pPr>
            <a:r>
              <a:rPr lang="ru-RU" sz="1600">
                <a:solidFill>
                  <a:schemeClr val="tx1"/>
                </a:solidFill>
              </a:rPr>
              <a:t>Соответствие санитарным нормам, правилам пожарной безопасности, возрастным и индивидуальным особенностям детей</a:t>
            </a:r>
            <a:endParaRPr/>
          </a:p>
          <a:p>
            <a:pPr>
              <a:defRPr/>
            </a:pPr>
            <a:r>
              <a:rPr lang="en-US" sz="1600">
                <a:solidFill>
                  <a:schemeClr val="tx1"/>
                </a:solidFill>
              </a:rPr>
              <a:t>-</a:t>
            </a:r>
            <a:r>
              <a:rPr lang="ru-RU" sz="1600">
                <a:solidFill>
                  <a:schemeClr val="tx1"/>
                </a:solidFill>
              </a:rPr>
              <a:t>Группа имеет пространственную среду, оборудование, учебные комплекты в соответствии с возрастом детей</a:t>
            </a:r>
            <a:endParaRPr/>
          </a:p>
          <a:p>
            <a:pPr>
              <a:buFontTx/>
              <a:buChar char="-"/>
              <a:defRPr/>
            </a:pPr>
            <a:endParaRPr lang="ru-RU" sz="1400" b="1">
              <a:solidFill>
                <a:schemeClr val="tx1"/>
              </a:solidFill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459025" y="3798202"/>
            <a:ext cx="4000528" cy="2643206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</a:endParaRPr>
          </a:p>
          <a:p>
            <a:pPr algn="ctr">
              <a:defRPr/>
            </a:pPr>
            <a:r>
              <a:rPr lang="ru-RU" b="1">
                <a:solidFill>
                  <a:srgbClr val="7030A0"/>
                </a:solidFill>
              </a:rPr>
              <a:t>Кадровые</a:t>
            </a:r>
            <a:endParaRPr/>
          </a:p>
          <a:p>
            <a:pPr>
              <a:defRPr/>
            </a:pPr>
            <a:r>
              <a:rPr lang="ru-RU">
                <a:solidFill>
                  <a:schemeClr val="tx1"/>
                </a:solidFill>
              </a:rPr>
              <a:t>Воспитатель -  первой квалификационной категории.  Требование: обладать основными компетенциями, необходимыми для развития детей.</a:t>
            </a:r>
            <a:endParaRPr/>
          </a:p>
          <a:p>
            <a:pPr>
              <a:defRPr/>
            </a:pPr>
            <a:r>
              <a:rPr lang="ru-RU">
                <a:solidFill>
                  <a:schemeClr val="tx1"/>
                </a:solidFill>
              </a:rPr>
              <a:t>Учебно-вспомогательный персонал-соответствие действующим квалификационным характеристикам.</a:t>
            </a:r>
            <a:endParaRPr/>
          </a:p>
          <a:p>
            <a:pPr>
              <a:defRPr/>
            </a:pPr>
            <a:r>
              <a:rPr lang="ru-RU">
                <a:solidFill>
                  <a:schemeClr val="tx1"/>
                </a:solidFill>
              </a:rPr>
              <a:t>          </a:t>
            </a:r>
            <a:endParaRPr/>
          </a:p>
          <a:p>
            <a:pPr>
              <a:defRPr/>
            </a:pPr>
            <a:endParaRPr lang="ru-RU">
              <a:solidFill>
                <a:schemeClr val="tx1"/>
              </a:solidFill>
            </a:endParaRPr>
          </a:p>
          <a:p>
            <a:pPr>
              <a:defRPr/>
            </a:pPr>
            <a:endParaRPr lang="ru-RU">
              <a:solidFill>
                <a:schemeClr val="tx1"/>
              </a:solidFill>
            </a:endParaRPr>
          </a:p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>
                <a:solidFill>
                  <a:schemeClr val="tx1"/>
                </a:solidFill>
              </a:rPr>
              <a:t>   к</a:t>
            </a:r>
            <a:endParaRPr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714876" y="1142984"/>
            <a:ext cx="4177604" cy="3226722"/>
          </a:xfrm>
          <a:prstGeom prst="rect">
            <a:avLst/>
          </a:prstGeom>
          <a:solidFill>
            <a:srgbClr val="00B0F0"/>
          </a:solidFill>
          <a:ln>
            <a:solidFill>
              <a:srgbClr val="FFC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b="1">
              <a:solidFill>
                <a:srgbClr val="7030A0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sz="1400" b="1">
              <a:solidFill>
                <a:srgbClr val="7030A0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sz="1400" b="1">
              <a:solidFill>
                <a:srgbClr val="7030A0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sz="1400" b="1">
              <a:solidFill>
                <a:srgbClr val="7030A0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 sz="1400" b="1">
                <a:solidFill>
                  <a:srgbClr val="7030A0"/>
                </a:solidFill>
                <a:latin typeface="Times New Roman"/>
                <a:cs typeface="Times New Roman"/>
              </a:rPr>
              <a:t>Психолого-педагогические</a:t>
            </a:r>
            <a:endParaRPr/>
          </a:p>
          <a:p>
            <a:pPr>
              <a:defRPr/>
            </a:pPr>
            <a:r>
              <a:rPr lang="ru-RU" sz="1400" b="1">
                <a:solidFill>
                  <a:schemeClr val="tx1"/>
                </a:solidFill>
                <a:latin typeface="Times New Roman"/>
                <a:cs typeface="Times New Roman"/>
              </a:rPr>
              <a:t>-</a:t>
            </a:r>
            <a:r>
              <a:rPr lang="ru-RU" sz="1400">
                <a:solidFill>
                  <a:schemeClr val="tx1"/>
                </a:solidFill>
                <a:latin typeface="Times New Roman"/>
                <a:cs typeface="Times New Roman"/>
              </a:rPr>
              <a:t>Уважение к человеческому достоинству детей, формирование и  поддержка их положительной самооценки</a:t>
            </a:r>
            <a:endParaRPr/>
          </a:p>
          <a:p>
            <a:pPr>
              <a:defRPr/>
            </a:pPr>
            <a:r>
              <a:rPr lang="ru-RU" sz="1400">
                <a:solidFill>
                  <a:schemeClr val="tx1"/>
                </a:solidFill>
                <a:latin typeface="Times New Roman"/>
                <a:cs typeface="Times New Roman"/>
              </a:rPr>
              <a:t>-Использование форм и методов работы, соответствующих возрасту, индивидуальным особенностям</a:t>
            </a:r>
            <a:endParaRPr/>
          </a:p>
          <a:p>
            <a:pPr>
              <a:defRPr/>
            </a:pPr>
            <a:r>
              <a:rPr lang="ru-RU" sz="1400">
                <a:solidFill>
                  <a:schemeClr val="tx1"/>
                </a:solidFill>
                <a:latin typeface="Times New Roman"/>
                <a:cs typeface="Times New Roman"/>
              </a:rPr>
              <a:t>-Построение образовательной деятельности на основе взаимодействия взрослых и детей</a:t>
            </a:r>
            <a:endParaRPr/>
          </a:p>
          <a:p>
            <a:pPr>
              <a:defRPr/>
            </a:pPr>
            <a:r>
              <a:rPr lang="ru-RU" sz="1400">
                <a:solidFill>
                  <a:schemeClr val="tx1"/>
                </a:solidFill>
                <a:latin typeface="Times New Roman"/>
                <a:cs typeface="Times New Roman"/>
              </a:rPr>
              <a:t>-Поддержка  родителей( законных представителей)в воспитании детей, охране и укреплении их здоровья, вовлечение непосредственно в образовательную деятельность</a:t>
            </a:r>
            <a:endParaRPr/>
          </a:p>
          <a:p>
            <a:pPr>
              <a:defRPr/>
            </a:pPr>
            <a:r>
              <a:rPr lang="ru-RU" sz="1400">
                <a:solidFill>
                  <a:schemeClr val="tx1"/>
                </a:solidFill>
                <a:latin typeface="Times New Roman"/>
                <a:cs typeface="Times New Roman"/>
              </a:rPr>
              <a:t>-Возможность выбора детьми видов деятельности , общения</a:t>
            </a:r>
            <a:endParaRPr/>
          </a:p>
          <a:p>
            <a:pPr>
              <a:defRPr/>
            </a:pPr>
            <a:endParaRPr lang="ru-RU" sz="14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lang="ru-RU" sz="16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lang="ru-RU" sz="16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4803414" y="4653136"/>
            <a:ext cx="4000528" cy="2071702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b="1">
              <a:solidFill>
                <a:srgbClr val="7030A0"/>
              </a:solidFill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</a:endParaRPr>
          </a:p>
          <a:p>
            <a:pPr algn="ctr">
              <a:defRPr/>
            </a:pPr>
            <a:r>
              <a:rPr lang="ru-RU" b="1">
                <a:solidFill>
                  <a:srgbClr val="7030A0"/>
                </a:solidFill>
              </a:rPr>
              <a:t>Финансовые</a:t>
            </a:r>
            <a:endParaRPr/>
          </a:p>
          <a:p>
            <a:pPr>
              <a:defRPr/>
            </a:pPr>
            <a:r>
              <a:rPr lang="ru-RU" sz="1600">
                <a:solidFill>
                  <a:schemeClr val="tx1"/>
                </a:solidFill>
              </a:rPr>
              <a:t>-Финансовое обеспечение ДОУ обеспечивает возможность выполнения требований ФГОС ДО</a:t>
            </a:r>
            <a:endParaRPr/>
          </a:p>
          <a:p>
            <a:pPr>
              <a:defRPr/>
            </a:pPr>
            <a:r>
              <a:rPr lang="ru-RU" sz="1600">
                <a:solidFill>
                  <a:schemeClr val="tx1"/>
                </a:solidFill>
              </a:rPr>
              <a:t>-Гарантия бесплатного дошкольного образования</a:t>
            </a:r>
            <a:endParaRPr/>
          </a:p>
          <a:p>
            <a:pPr algn="ctr">
              <a:defRPr/>
            </a:pPr>
            <a:endParaRPr lang="ru-RU" b="1">
              <a:solidFill>
                <a:srgbClr val="7030A0"/>
              </a:solidFill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</a:endParaRPr>
          </a:p>
          <a:p>
            <a:pPr algn="ctr">
              <a:defRPr/>
            </a:pPr>
            <a:endParaRPr lang="ru-RU" b="1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0.99999000000000005"/>
                                          </p:val>
                                        </p:tav>
                                        <p:tav tm="50000">
                                          <p:val>
                                            <p:fltVal val="0.94999999999999996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0.99999000000000005"/>
                                          </p:val>
                                        </p:tav>
                                        <p:tav tm="50000">
                                          <p:val>
                                            <p:fltVal val="0.94999999999999996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0.99999000000000005"/>
                                          </p:val>
                                        </p:tav>
                                        <p:tav tm="50000">
                                          <p:val>
                                            <p:fltVal val="0.94999999999999996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0.99999000000000005"/>
                                          </p:val>
                                        </p:tav>
                                        <p:tav tm="50000">
                                          <p:val>
                                            <p:fltVal val="0.94999999999999996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6082" name="Picture 2" descr="http://900igr.net/up/datas/199123/006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800"/>
    </mc:Choice>
    <mc:Fallback>
      <p:transition advClick="0" advTm="58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8132" name="Picture 4" descr="https://im0-tub-ru.yandex.net/i?id=5fc0fe94bc2da61d7fd097ac0bf58c36&amp;n=13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000">
                <a:latin typeface="Times New Roman"/>
                <a:cs typeface="Times New Roman"/>
              </a:rPr>
              <a:t>Обеспечивает качество образовательного процесса для создания оптимальных условий развития дошкольника с учетом его физического и психического здоровья, для реализации психолого-педагогической готовности к обучению в школе.</a:t>
            </a:r>
            <a:endParaRPr/>
          </a:p>
          <a:p>
            <a:pPr>
              <a:defRPr/>
            </a:pPr>
            <a:endParaRPr lang="ru-RU" sz="2000">
              <a:latin typeface="Times New Roman"/>
              <a:cs typeface="Times New Roman"/>
            </a:endParaRPr>
          </a:p>
          <a:p>
            <a:pPr>
              <a:defRPr/>
            </a:pPr>
            <a:endParaRPr lang="ru-RU" sz="2000">
              <a:latin typeface="Times New Roman"/>
              <a:cs typeface="Times New Roman"/>
            </a:endParaRPr>
          </a:p>
          <a:p>
            <a:pPr>
              <a:defRPr/>
            </a:pPr>
            <a:endParaRPr lang="ru-RU" sz="2000">
              <a:latin typeface="Times New Roman"/>
              <a:cs typeface="Times New Roman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7030A0"/>
                </a:solidFill>
                <a:latin typeface="Times New Roman"/>
                <a:cs typeface="Times New Roman"/>
              </a:rPr>
              <a:t>Вариативная часть образовательной программы</a:t>
            </a:r>
            <a:endParaRPr lang="ru-RU" sz="2800" b="1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214414" y="3357562"/>
            <a:ext cx="6143668" cy="50006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>
                <a:solidFill>
                  <a:srgbClr val="7030A0"/>
                </a:solidFill>
                <a:latin typeface="Times New Roman"/>
                <a:cs typeface="Times New Roman"/>
              </a:rPr>
              <a:t>Приоритетные направления</a:t>
            </a:r>
            <a:endParaRPr lang="ru-RU" sz="2000" b="1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sp>
        <p:nvSpPr>
          <p:cNvPr id="5" name="Овал 4"/>
          <p:cNvSpPr/>
          <p:nvPr/>
        </p:nvSpPr>
        <p:spPr bwMode="auto">
          <a:xfrm>
            <a:off x="928662" y="4286256"/>
            <a:ext cx="2571768" cy="78581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>
                <a:solidFill>
                  <a:srgbClr val="7030A0"/>
                </a:solidFill>
                <a:latin typeface="Times New Roman"/>
                <a:cs typeface="Times New Roman"/>
              </a:rPr>
              <a:t>Речевое развитие</a:t>
            </a:r>
            <a:endParaRPr lang="ru-RU" b="1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sp>
        <p:nvSpPr>
          <p:cNvPr id="6" name="Овал 5"/>
          <p:cNvSpPr/>
          <p:nvPr/>
        </p:nvSpPr>
        <p:spPr bwMode="auto">
          <a:xfrm>
            <a:off x="5357818" y="4357694"/>
            <a:ext cx="2500330" cy="71438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>
                <a:solidFill>
                  <a:srgbClr val="7030A0"/>
                </a:solidFill>
                <a:latin typeface="Times New Roman"/>
                <a:cs typeface="Times New Roman"/>
              </a:rPr>
              <a:t>Познавательное развитие</a:t>
            </a:r>
            <a:endParaRPr lang="ru-RU" sz="1600" b="1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cxnSp>
        <p:nvCxnSpPr>
          <p:cNvPr id="8" name="Прямая со стрелкой 7"/>
          <p:cNvCxnSpPr>
            <a:cxnSpLocks/>
          </p:cNvCxnSpPr>
          <p:nvPr/>
        </p:nvCxnSpPr>
        <p:spPr bwMode="auto">
          <a:xfrm rot="5400000">
            <a:off x="2214546" y="3929066"/>
            <a:ext cx="500066" cy="357190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cxnSpLocks/>
          </p:cNvCxnSpPr>
          <p:nvPr/>
        </p:nvCxnSpPr>
        <p:spPr bwMode="auto">
          <a:xfrm rot="16199999" flipH="1">
            <a:off x="6215074" y="4000504"/>
            <a:ext cx="571504" cy="285752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800"/>
    </mc:Choice>
    <mc:Fallback>
      <p:transition advClick="0" advTm="58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volna.org/wp-content/uploads/2016/09/13-1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0" y="1700808"/>
            <a:ext cx="8686800" cy="4456152"/>
          </a:xfrm>
        </p:spPr>
        <p:txBody>
          <a:bodyPr/>
          <a:lstStyle/>
          <a:p>
            <a:pPr>
              <a:defRPr/>
            </a:pPr>
            <a:r>
              <a:rPr lang="ru-RU">
                <a:latin typeface="Georgia"/>
                <a:cs typeface="Times New Roman"/>
              </a:rPr>
              <a:t> </a:t>
            </a:r>
            <a:r>
              <a:rPr lang="ru-RU" sz="2000">
                <a:latin typeface="Georgia"/>
                <a:cs typeface="Times New Roman"/>
              </a:rPr>
              <a:t>Полифункциональность</a:t>
            </a:r>
            <a:endParaRPr lang="ru-RU" sz="2000">
              <a:latin typeface="Georgia"/>
              <a:cs typeface="Times New Roman"/>
            </a:endParaRPr>
          </a:p>
          <a:p>
            <a:pPr>
              <a:defRPr/>
            </a:pPr>
            <a:r>
              <a:rPr lang="ru-RU" sz="2000">
                <a:latin typeface="Georgia"/>
                <a:cs typeface="Times New Roman"/>
              </a:rPr>
              <a:t> Вариативность</a:t>
            </a:r>
            <a:endParaRPr/>
          </a:p>
          <a:p>
            <a:pPr>
              <a:defRPr/>
            </a:pPr>
            <a:endParaRPr lang="ru-RU" sz="2000">
              <a:latin typeface="Georgia"/>
              <a:cs typeface="Times New Roman"/>
            </a:endParaRPr>
          </a:p>
          <a:p>
            <a:pPr>
              <a:defRPr/>
            </a:pPr>
            <a:r>
              <a:rPr lang="ru-RU" sz="2000">
                <a:latin typeface="Georgia"/>
                <a:cs typeface="Times New Roman"/>
              </a:rPr>
              <a:t>Доступность </a:t>
            </a:r>
            <a:endParaRPr/>
          </a:p>
          <a:p>
            <a:pPr>
              <a:defRPr/>
            </a:pPr>
            <a:r>
              <a:rPr lang="ru-RU" sz="2000">
                <a:latin typeface="Georgia"/>
                <a:cs typeface="Times New Roman"/>
              </a:rPr>
              <a:t> Безопасность </a:t>
            </a:r>
            <a:endParaRPr/>
          </a:p>
          <a:p>
            <a:pPr>
              <a:defRPr/>
            </a:pPr>
            <a:endParaRPr lang="ru-RU" sz="2000">
              <a:latin typeface="Georgia"/>
              <a:cs typeface="Times New Roman"/>
            </a:endParaRPr>
          </a:p>
          <a:p>
            <a:pPr>
              <a:defRPr/>
            </a:pPr>
            <a:r>
              <a:rPr lang="ru-RU" sz="2000">
                <a:latin typeface="Georgia"/>
                <a:cs typeface="Times New Roman"/>
              </a:rPr>
              <a:t>Трансформируемость</a:t>
            </a:r>
            <a:endParaRPr lang="ru-RU" sz="2000">
              <a:latin typeface="Georgia"/>
              <a:cs typeface="Times New Roman"/>
            </a:endParaRPr>
          </a:p>
          <a:p>
            <a:pPr>
              <a:defRPr/>
            </a:pPr>
            <a:r>
              <a:rPr lang="ru-RU" sz="2000">
                <a:latin typeface="Georgia"/>
                <a:cs typeface="Times New Roman"/>
              </a:rPr>
              <a:t>Содержательно-насыщенность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4000" b="1">
                <a:solidFill>
                  <a:srgbClr val="7030A0"/>
                </a:solidFill>
                <a:latin typeface="Times New Roman"/>
                <a:cs typeface="Times New Roman"/>
              </a:rPr>
              <a:t> Требования к развивающей предметно-пространственной среде</a:t>
            </a:r>
            <a:endParaRPr lang="ru-RU" sz="4000" b="1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4067944" y="1412776"/>
            <a:ext cx="4752528" cy="475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800"/>
    </mc:Choice>
    <mc:Fallback>
      <p:transition advClick="0" advTm="5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 bwMode="auto">
          <a:xfrm>
            <a:off x="179512" y="714356"/>
            <a:ext cx="8856983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ru-RU" sz="48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1"/>
                </a:gradFill>
              </a:rPr>
              <a:t>Взаимодействие с родителями</a:t>
            </a:r>
            <a:endParaRPr lang="ru-RU" sz="4800" b="1" cap="none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 scaled="1"/>
              </a:gra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35173" y="1545353"/>
            <a:ext cx="4244805" cy="26037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rcRect l="0" t="22533" r="0" b="26436"/>
          <a:stretch/>
        </p:blipFill>
        <p:spPr bwMode="auto">
          <a:xfrm>
            <a:off x="3669669" y="2636912"/>
            <a:ext cx="5503294" cy="37444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 advTm="3010">
        <p:fade thruBlk="0"/>
      </p:transition>
    </mc:Choice>
    <mc:Fallback>
      <p:transition spd="slow" advClick="1" advTm="3010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 bwMode="auto">
          <a:xfrm>
            <a:off x="395536" y="197346"/>
            <a:ext cx="8424936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 sz="2000" b="1">
              <a:solidFill>
                <a:srgbClr val="FC22F2"/>
              </a:solidFill>
            </a:endParaRPr>
          </a:p>
          <a:p>
            <a:pPr>
              <a:defRPr/>
            </a:pPr>
            <a:r>
              <a:rPr lang="ru-RU" sz="2000" b="1">
                <a:solidFill>
                  <a:srgbClr val="FC22F2"/>
                </a:solidFill>
                <a:latin typeface="Georgia"/>
              </a:rPr>
              <a:t>Система  </a:t>
            </a:r>
            <a:r>
              <a:rPr lang="ru-RU" sz="2000" b="1">
                <a:solidFill>
                  <a:srgbClr val="FC22F2"/>
                </a:solidFill>
                <a:latin typeface="Georgia"/>
              </a:rPr>
              <a:t>взаимодействия  с родителями  включает:</a:t>
            </a:r>
            <a:endParaRPr/>
          </a:p>
          <a:p>
            <a:pPr>
              <a:defRPr/>
            </a:pPr>
            <a:r>
              <a:rPr lang="ru-RU">
                <a:latin typeface="Georgia"/>
              </a:rPr>
              <a:t>	ознакомление родителей с результатами работы </a:t>
            </a:r>
            <a:r>
              <a:rPr lang="ru-RU">
                <a:latin typeface="Georgia"/>
              </a:rPr>
              <a:t>ДОУ;</a:t>
            </a:r>
            <a:endParaRPr lang="ru-RU">
              <a:latin typeface="Georgia"/>
            </a:endParaRPr>
          </a:p>
          <a:p>
            <a:pPr>
              <a:defRPr/>
            </a:pPr>
            <a:r>
              <a:rPr lang="ru-RU">
                <a:latin typeface="Georgia"/>
              </a:rPr>
              <a:t>	ознакомление родителей с содержанием работы  ДОУ, направленной на физическое, психическое и социальное  развитие ребенка;</a:t>
            </a:r>
            <a:endParaRPr/>
          </a:p>
          <a:p>
            <a:pPr>
              <a:defRPr/>
            </a:pPr>
            <a:r>
              <a:rPr lang="ru-RU">
                <a:latin typeface="Georgia"/>
              </a:rPr>
              <a:t>	участие в составлении планов: спортивных и культурно-массовых мероприятий, работы родительского комитета </a:t>
            </a:r>
            <a:endParaRPr/>
          </a:p>
          <a:p>
            <a:pPr>
              <a:defRPr/>
            </a:pPr>
            <a:r>
              <a:rPr lang="ru-RU">
                <a:latin typeface="Georgia"/>
              </a:rPr>
              <a:t>	целенаправленную работу, пропагандирующую общественное дошкольное воспитание в его разных формах;</a:t>
            </a:r>
            <a:endParaRPr/>
          </a:p>
          <a:p>
            <a:pPr>
              <a:defRPr/>
            </a:pPr>
            <a:r>
              <a:rPr lang="ru-RU">
                <a:latin typeface="Georgia"/>
              </a:rPr>
              <a:t>	обучение конкретным приемам и методам воспитания и развития ребенка в разных видах детской деятельности на семинарах-практикумах, консультациях и открытых занятиях.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 advTm="3010">
        <p:fade thruBlk="0"/>
      </p:transition>
    </mc:Choice>
    <mc:Fallback>
      <p:transition spd="slow" advClick="1" advTm="3010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1.  С днем защиты дете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Туган авылым- Кэкерлем</Template>
  <TotalTime>0</TotalTime>
  <Words>0</Words>
  <Application>Р7-Офис/7.2.2.36</Application>
  <DocSecurity>0</DocSecurity>
  <PresentationFormat>Экран (4:3)</PresentationFormat>
  <Paragraphs>0</Paragraphs>
  <Slides>15</Slides>
  <Notes>15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Катя</dc:creator>
  <cp:keywords/>
  <dc:description/>
  <dc:identifier/>
  <dc:language/>
  <cp:lastModifiedBy/>
  <cp:revision>12</cp:revision>
  <dcterms:created xsi:type="dcterms:W3CDTF">2018-05-28T16:57:33Z</dcterms:created>
  <dcterms:modified xsi:type="dcterms:W3CDTF">2023-03-31T13:00:30Z</dcterms:modified>
  <cp:category/>
  <cp:contentStatus/>
  <cp:version/>
</cp:coreProperties>
</file>